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6"/>
  </p:notesMasterIdLst>
  <p:handoutMasterIdLst>
    <p:handoutMasterId r:id="rId27"/>
  </p:handoutMasterIdLst>
  <p:sldIdLst>
    <p:sldId id="435" r:id="rId2"/>
    <p:sldId id="441" r:id="rId3"/>
    <p:sldId id="452" r:id="rId4"/>
    <p:sldId id="453" r:id="rId5"/>
    <p:sldId id="454" r:id="rId6"/>
    <p:sldId id="455" r:id="rId7"/>
    <p:sldId id="456" r:id="rId8"/>
    <p:sldId id="448" r:id="rId9"/>
    <p:sldId id="447" r:id="rId10"/>
    <p:sldId id="442" r:id="rId11"/>
    <p:sldId id="443" r:id="rId12"/>
    <p:sldId id="444" r:id="rId13"/>
    <p:sldId id="445" r:id="rId14"/>
    <p:sldId id="457" r:id="rId15"/>
    <p:sldId id="458" r:id="rId16"/>
    <p:sldId id="460" r:id="rId17"/>
    <p:sldId id="461" r:id="rId18"/>
    <p:sldId id="462" r:id="rId19"/>
    <p:sldId id="463" r:id="rId20"/>
    <p:sldId id="459" r:id="rId21"/>
    <p:sldId id="464" r:id="rId22"/>
    <p:sldId id="465" r:id="rId23"/>
    <p:sldId id="466" r:id="rId24"/>
    <p:sldId id="467" r:id="rId25"/>
  </p:sldIdLst>
  <p:sldSz cx="9144000" cy="6858000" type="screen4x3"/>
  <p:notesSz cx="7086600" cy="9428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372E"/>
    <a:srgbClr val="61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93" autoAdjust="0"/>
    <p:restoredTop sz="94670" autoAdjust="0"/>
  </p:normalViewPr>
  <p:slideViewPr>
    <p:cSldViewPr>
      <p:cViewPr>
        <p:scale>
          <a:sx n="150" d="100"/>
          <a:sy n="150" d="100"/>
        </p:scale>
        <p:origin x="-77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2712" y="-104"/>
      </p:cViewPr>
      <p:guideLst>
        <p:guide orient="horz" pos="2969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t" anchorCtr="0" compatLnSpc="1">
            <a:prstTxWarp prst="textNoShape">
              <a:avLst/>
            </a:prstTxWarp>
          </a:bodyPr>
          <a:lstStyle>
            <a:lvl1pPr defTabSz="9445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3200" y="0"/>
            <a:ext cx="307181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t" anchorCtr="0" compatLnSpc="1">
            <a:prstTxWarp prst="textNoShape">
              <a:avLst/>
            </a:prstTxWarp>
          </a:bodyPr>
          <a:lstStyle>
            <a:lvl1pPr algn="r" defTabSz="9445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55088"/>
            <a:ext cx="30718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b" anchorCtr="0" compatLnSpc="1">
            <a:prstTxWarp prst="textNoShape">
              <a:avLst/>
            </a:prstTxWarp>
          </a:bodyPr>
          <a:lstStyle>
            <a:lvl1pPr defTabSz="9445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3200" y="8955088"/>
            <a:ext cx="30718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b" anchorCtr="0" compatLnSpc="1">
            <a:prstTxWarp prst="textNoShape">
              <a:avLst/>
            </a:prstTxWarp>
          </a:bodyPr>
          <a:lstStyle>
            <a:lvl1pPr algn="r" defTabSz="944563">
              <a:defRPr sz="1200"/>
            </a:lvl1pPr>
          </a:lstStyle>
          <a:p>
            <a:pPr>
              <a:defRPr/>
            </a:pPr>
            <a:fld id="{2056FB49-E355-4D3B-94B1-7E60D2CE8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10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t" anchorCtr="0" compatLnSpc="1">
            <a:prstTxWarp prst="textNoShape">
              <a:avLst/>
            </a:prstTxWarp>
          </a:bodyPr>
          <a:lstStyle>
            <a:lvl1pPr defTabSz="9445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3200" y="0"/>
            <a:ext cx="307181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t" anchorCtr="0" compatLnSpc="1">
            <a:prstTxWarp prst="textNoShape">
              <a:avLst/>
            </a:prstTxWarp>
          </a:bodyPr>
          <a:lstStyle>
            <a:lvl1pPr algn="r" defTabSz="9445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6438"/>
            <a:ext cx="4716462" cy="3536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79925"/>
            <a:ext cx="566737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55088"/>
            <a:ext cx="30718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b" anchorCtr="0" compatLnSpc="1">
            <a:prstTxWarp prst="textNoShape">
              <a:avLst/>
            </a:prstTxWarp>
          </a:bodyPr>
          <a:lstStyle>
            <a:lvl1pPr defTabSz="9445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3200" y="8955088"/>
            <a:ext cx="30718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61" tIns="47180" rIns="94361" bIns="47180" numCol="1" anchor="b" anchorCtr="0" compatLnSpc="1">
            <a:prstTxWarp prst="textNoShape">
              <a:avLst/>
            </a:prstTxWarp>
          </a:bodyPr>
          <a:lstStyle>
            <a:lvl1pPr algn="r" defTabSz="944563">
              <a:defRPr sz="1200"/>
            </a:lvl1pPr>
          </a:lstStyle>
          <a:p>
            <a:pPr>
              <a:defRPr/>
            </a:pPr>
            <a:fld id="{61575144-51BB-4565-8FC7-1688974D9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1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7F393C4-56EA-46CC-B2EF-E27B2324E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BCEB6BEA-287A-4B20-A463-09FA333C8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AE5EF524-0CAE-45DE-9975-4BEA17D55B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2CE7B7CF-6E47-44C2-95C0-63A4B8C33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DD62D993-9509-48C6-9E6A-2185B8EB3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CA9CF37C-5D75-419A-B460-5671ED0BC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83868856-374F-4DE5-A8FA-332CED77B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74AEA8D6-DA9F-4695-B46D-9A233E735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4F40FFD1-AB97-4DA5-BE8E-DB845A3C1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Coaching Basics </a:t>
            </a:r>
            <a:fld id="{B8F98A12-3B6F-4956-BA78-7558884E98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7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Page </a:t>
            </a:r>
            <a:endParaRPr lang="en-US" altLang="en-US" dirty="0"/>
          </a:p>
        </p:txBody>
      </p:sp>
      <p:sp>
        <p:nvSpPr>
          <p:cNvPr id="257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7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7C9CF-2D9C-D04A-BCE4-AE80FA2DDB4E}" type="datetimeFigureOut">
              <a:rPr lang="en-US" smtClean="0"/>
              <a:pPr/>
              <a:t>8/22/14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614600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hyperlink" Target="http://www.invitechange.com" TargetMode="External"/><Relationship Id="rId6" Type="http://schemas.openxmlformats.org/officeDocument/2006/relationships/hyperlink" Target="mailto:Janet.Harvey@invitechang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4"/>
            <a:ext cx="9134745" cy="6840936"/>
          </a:xfrm>
          <a:prstGeom prst="rect">
            <a:avLst/>
          </a:prstGeom>
        </p:spPr>
      </p:pic>
      <p:sp>
        <p:nvSpPr>
          <p:cNvPr id="15362" name="Title 1"/>
          <p:cNvSpPr>
            <a:spLocks/>
          </p:cNvSpPr>
          <p:nvPr/>
        </p:nvSpPr>
        <p:spPr bwMode="auto">
          <a:xfrm>
            <a:off x="-228600" y="-152400"/>
            <a:ext cx="7162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rial"/>
                <a:cs typeface="Arial"/>
              </a:rPr>
              <a:t>Lifelong Learning Journey </a:t>
            </a:r>
          </a:p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rial"/>
                <a:cs typeface="Arial"/>
              </a:rPr>
              <a:t>Toward </a:t>
            </a:r>
            <a:endParaRPr lang="en-US" sz="4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Artful Coaching Mastery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4294967295"/>
          </p:nvPr>
        </p:nvSpPr>
        <p:spPr>
          <a:xfrm>
            <a:off x="266700" y="6273800"/>
            <a:ext cx="5486400" cy="4762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Edmonds WA &amp; ConnectPro 9  |   2014</a:t>
            </a:r>
          </a:p>
        </p:txBody>
      </p:sp>
      <p:pic>
        <p:nvPicPr>
          <p:cNvPr id="15364" name="Picture 5" descr="TopB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58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inviteCHANGE_NewTag_smal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" y="5041900"/>
            <a:ext cx="548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" y="3905072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ICF WA State Chapter</a:t>
            </a:r>
            <a:b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Eastside Satellite</a:t>
            </a:r>
            <a:endParaRPr lang="en-US" sz="2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SEP-DEC 2014</a:t>
            </a:r>
            <a:endParaRPr lang="en-US" sz="24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52"/>
            <a:ext cx="9144000" cy="5936882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5447738" y="175874"/>
            <a:ext cx="3538940" cy="255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660066"/>
                </a:solidFill>
                <a:latin typeface="Arial"/>
                <a:cs typeface="Arial"/>
              </a:rPr>
              <a:t>Transformative </a:t>
            </a:r>
          </a:p>
          <a:p>
            <a:pPr algn="ctr"/>
            <a:r>
              <a:rPr lang="en-US" sz="3600" b="1" dirty="0" smtClean="0">
                <a:solidFill>
                  <a:srgbClr val="660066"/>
                </a:solidFill>
                <a:latin typeface="Arial"/>
                <a:cs typeface="Arial"/>
              </a:rPr>
              <a:t>Coaching Purpose</a:t>
            </a:r>
            <a:endParaRPr lang="en-US" sz="36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29400" y="240957"/>
            <a:ext cx="7562072" cy="5780786"/>
            <a:chOff x="-129400" y="240957"/>
            <a:chExt cx="7562072" cy="5780786"/>
          </a:xfrm>
        </p:grpSpPr>
        <p:sp>
          <p:nvSpPr>
            <p:cNvPr id="8" name="TextBox 7"/>
            <p:cNvSpPr txBox="1"/>
            <p:nvPr/>
          </p:nvSpPr>
          <p:spPr>
            <a:xfrm>
              <a:off x="1550867" y="2134804"/>
              <a:ext cx="48186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660066"/>
                  </a:solidFill>
                  <a:latin typeface="Arial"/>
                  <a:cs typeface="Arial"/>
                </a:rPr>
                <a:t>Create and heighten client awareness of Essence so he or she will step confidently toward Personal Sovereignty</a:t>
              </a:r>
              <a:endParaRPr lang="en-US" sz="2400" b="1" i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 rot="3995215">
              <a:off x="4308472" y="2897543"/>
              <a:ext cx="2474912" cy="3773488"/>
            </a:xfrm>
            <a:custGeom>
              <a:avLst/>
              <a:gdLst>
                <a:gd name="T0" fmla="*/ 1012 w 4747"/>
                <a:gd name="T1" fmla="*/ 3338 h 7237"/>
                <a:gd name="T2" fmla="*/ 1562 w 4747"/>
                <a:gd name="T3" fmla="*/ 3752 h 7237"/>
                <a:gd name="T4" fmla="*/ 1895 w 4747"/>
                <a:gd name="T5" fmla="*/ 4112 h 7237"/>
                <a:gd name="T6" fmla="*/ 2125 w 4747"/>
                <a:gd name="T7" fmla="*/ 4612 h 7237"/>
                <a:gd name="T8" fmla="*/ 2230 w 4747"/>
                <a:gd name="T9" fmla="*/ 5055 h 7237"/>
                <a:gd name="T10" fmla="*/ 2222 w 4747"/>
                <a:gd name="T11" fmla="*/ 5445 h 7237"/>
                <a:gd name="T12" fmla="*/ 2097 w 4747"/>
                <a:gd name="T13" fmla="*/ 5930 h 7237"/>
                <a:gd name="T14" fmla="*/ 1857 w 4747"/>
                <a:gd name="T15" fmla="*/ 6360 h 7237"/>
                <a:gd name="T16" fmla="*/ 1510 w 4747"/>
                <a:gd name="T17" fmla="*/ 6740 h 7237"/>
                <a:gd name="T18" fmla="*/ 1192 w 4747"/>
                <a:gd name="T19" fmla="*/ 6955 h 7237"/>
                <a:gd name="T20" fmla="*/ 845 w 4747"/>
                <a:gd name="T21" fmla="*/ 7085 h 7237"/>
                <a:gd name="T22" fmla="*/ 523 w 4747"/>
                <a:gd name="T23" fmla="*/ 7122 h 7237"/>
                <a:gd name="T24" fmla="*/ 0 w 4747"/>
                <a:gd name="T25" fmla="*/ 7100 h 7237"/>
                <a:gd name="T26" fmla="*/ 473 w 4747"/>
                <a:gd name="T27" fmla="*/ 7197 h 7237"/>
                <a:gd name="T28" fmla="*/ 915 w 4747"/>
                <a:gd name="T29" fmla="*/ 7237 h 7237"/>
                <a:gd name="T30" fmla="*/ 1302 w 4747"/>
                <a:gd name="T31" fmla="*/ 7225 h 7237"/>
                <a:gd name="T32" fmla="*/ 1717 w 4747"/>
                <a:gd name="T33" fmla="*/ 7167 h 7237"/>
                <a:gd name="T34" fmla="*/ 2212 w 4747"/>
                <a:gd name="T35" fmla="*/ 7040 h 7237"/>
                <a:gd name="T36" fmla="*/ 2660 w 4747"/>
                <a:gd name="T37" fmla="*/ 6850 h 7237"/>
                <a:gd name="T38" fmla="*/ 3105 w 4747"/>
                <a:gd name="T39" fmla="*/ 6595 h 7237"/>
                <a:gd name="T40" fmla="*/ 3432 w 4747"/>
                <a:gd name="T41" fmla="*/ 6332 h 7237"/>
                <a:gd name="T42" fmla="*/ 3755 w 4747"/>
                <a:gd name="T43" fmla="*/ 6027 h 7237"/>
                <a:gd name="T44" fmla="*/ 4012 w 4747"/>
                <a:gd name="T45" fmla="*/ 5707 h 7237"/>
                <a:gd name="T46" fmla="*/ 4250 w 4747"/>
                <a:gd name="T47" fmla="*/ 5362 h 7237"/>
                <a:gd name="T48" fmla="*/ 4435 w 4747"/>
                <a:gd name="T49" fmla="*/ 4982 h 7237"/>
                <a:gd name="T50" fmla="*/ 4587 w 4747"/>
                <a:gd name="T51" fmla="*/ 4557 h 7237"/>
                <a:gd name="T52" fmla="*/ 4692 w 4747"/>
                <a:gd name="T53" fmla="*/ 4127 h 7237"/>
                <a:gd name="T54" fmla="*/ 4740 w 4747"/>
                <a:gd name="T55" fmla="*/ 3670 h 7237"/>
                <a:gd name="T56" fmla="*/ 4740 w 4747"/>
                <a:gd name="T57" fmla="*/ 3245 h 7237"/>
                <a:gd name="T58" fmla="*/ 4670 w 4747"/>
                <a:gd name="T59" fmla="*/ 2735 h 7237"/>
                <a:gd name="T60" fmla="*/ 4555 w 4747"/>
                <a:gd name="T61" fmla="*/ 2293 h 7237"/>
                <a:gd name="T62" fmla="*/ 4392 w 4747"/>
                <a:gd name="T63" fmla="*/ 1918 h 7237"/>
                <a:gd name="T64" fmla="*/ 4195 w 4747"/>
                <a:gd name="T65" fmla="*/ 1530 h 7237"/>
                <a:gd name="T66" fmla="*/ 3922 w 4747"/>
                <a:gd name="T67" fmla="*/ 1155 h 7237"/>
                <a:gd name="T68" fmla="*/ 3645 w 4747"/>
                <a:gd name="T69" fmla="*/ 835 h 7237"/>
                <a:gd name="T70" fmla="*/ 3362 w 4747"/>
                <a:gd name="T71" fmla="*/ 578 h 7237"/>
                <a:gd name="T72" fmla="*/ 3020 w 4747"/>
                <a:gd name="T73" fmla="*/ 333 h 7237"/>
                <a:gd name="T74" fmla="*/ 2730 w 4747"/>
                <a:gd name="T75" fmla="*/ 175 h 7237"/>
                <a:gd name="T76" fmla="*/ 2452 w 4747"/>
                <a:gd name="T77" fmla="*/ 78 h 7237"/>
                <a:gd name="T78" fmla="*/ 2087 w 4747"/>
                <a:gd name="T79" fmla="*/ 8 h 7237"/>
                <a:gd name="T80" fmla="*/ 1775 w 4747"/>
                <a:gd name="T81" fmla="*/ 8 h 7237"/>
                <a:gd name="T82" fmla="*/ 1380 w 4747"/>
                <a:gd name="T83" fmla="*/ 83 h 7237"/>
                <a:gd name="T84" fmla="*/ 1062 w 4747"/>
                <a:gd name="T85" fmla="*/ 235 h 7237"/>
                <a:gd name="T86" fmla="*/ 773 w 4747"/>
                <a:gd name="T87" fmla="*/ 443 h 7237"/>
                <a:gd name="T88" fmla="*/ 523 w 4747"/>
                <a:gd name="T89" fmla="*/ 715 h 7237"/>
                <a:gd name="T90" fmla="*/ 333 w 4747"/>
                <a:gd name="T91" fmla="*/ 1040 h 7237"/>
                <a:gd name="T92" fmla="*/ 223 w 4747"/>
                <a:gd name="T93" fmla="*/ 1423 h 7237"/>
                <a:gd name="T94" fmla="*/ 190 w 4747"/>
                <a:gd name="T95" fmla="*/ 1830 h 7237"/>
                <a:gd name="T96" fmla="*/ 263 w 4747"/>
                <a:gd name="T97" fmla="*/ 2260 h 7237"/>
                <a:gd name="T98" fmla="*/ 430 w 4747"/>
                <a:gd name="T99" fmla="*/ 2635 h 7237"/>
                <a:gd name="T100" fmla="*/ 680 w 4747"/>
                <a:gd name="T101" fmla="*/ 2990 h 7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747"/>
                <a:gd name="T154" fmla="*/ 0 h 7237"/>
                <a:gd name="T155" fmla="*/ 4747 w 4747"/>
                <a:gd name="T156" fmla="*/ 7237 h 72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747" h="7237">
                  <a:moveTo>
                    <a:pt x="845" y="3175"/>
                  </a:moveTo>
                  <a:lnTo>
                    <a:pt x="1012" y="3338"/>
                  </a:lnTo>
                  <a:lnTo>
                    <a:pt x="1187" y="3475"/>
                  </a:lnTo>
                  <a:lnTo>
                    <a:pt x="1562" y="3752"/>
                  </a:lnTo>
                  <a:lnTo>
                    <a:pt x="1755" y="3932"/>
                  </a:lnTo>
                  <a:lnTo>
                    <a:pt x="1895" y="4112"/>
                  </a:lnTo>
                  <a:lnTo>
                    <a:pt x="2042" y="4390"/>
                  </a:lnTo>
                  <a:lnTo>
                    <a:pt x="2125" y="4612"/>
                  </a:lnTo>
                  <a:lnTo>
                    <a:pt x="2202" y="4842"/>
                  </a:lnTo>
                  <a:lnTo>
                    <a:pt x="2230" y="5055"/>
                  </a:lnTo>
                  <a:lnTo>
                    <a:pt x="2235" y="5265"/>
                  </a:lnTo>
                  <a:lnTo>
                    <a:pt x="2222" y="5445"/>
                  </a:lnTo>
                  <a:lnTo>
                    <a:pt x="2180" y="5695"/>
                  </a:lnTo>
                  <a:lnTo>
                    <a:pt x="2097" y="5930"/>
                  </a:lnTo>
                  <a:lnTo>
                    <a:pt x="1995" y="6137"/>
                  </a:lnTo>
                  <a:lnTo>
                    <a:pt x="1857" y="6360"/>
                  </a:lnTo>
                  <a:lnTo>
                    <a:pt x="1662" y="6585"/>
                  </a:lnTo>
                  <a:lnTo>
                    <a:pt x="1510" y="6740"/>
                  </a:lnTo>
                  <a:lnTo>
                    <a:pt x="1352" y="6860"/>
                  </a:lnTo>
                  <a:lnTo>
                    <a:pt x="1192" y="6955"/>
                  </a:lnTo>
                  <a:lnTo>
                    <a:pt x="1025" y="7030"/>
                  </a:lnTo>
                  <a:lnTo>
                    <a:pt x="845" y="7085"/>
                  </a:lnTo>
                  <a:lnTo>
                    <a:pt x="653" y="7112"/>
                  </a:lnTo>
                  <a:lnTo>
                    <a:pt x="523" y="7122"/>
                  </a:lnTo>
                  <a:lnTo>
                    <a:pt x="370" y="7127"/>
                  </a:lnTo>
                  <a:lnTo>
                    <a:pt x="0" y="7100"/>
                  </a:lnTo>
                  <a:lnTo>
                    <a:pt x="273" y="7165"/>
                  </a:lnTo>
                  <a:lnTo>
                    <a:pt x="473" y="7197"/>
                  </a:lnTo>
                  <a:lnTo>
                    <a:pt x="693" y="7225"/>
                  </a:lnTo>
                  <a:lnTo>
                    <a:pt x="915" y="7237"/>
                  </a:lnTo>
                  <a:lnTo>
                    <a:pt x="1105" y="7237"/>
                  </a:lnTo>
                  <a:lnTo>
                    <a:pt x="1302" y="7225"/>
                  </a:lnTo>
                  <a:lnTo>
                    <a:pt x="1520" y="7205"/>
                  </a:lnTo>
                  <a:lnTo>
                    <a:pt x="1717" y="7167"/>
                  </a:lnTo>
                  <a:lnTo>
                    <a:pt x="1955" y="7112"/>
                  </a:lnTo>
                  <a:lnTo>
                    <a:pt x="2212" y="7040"/>
                  </a:lnTo>
                  <a:lnTo>
                    <a:pt x="2462" y="6942"/>
                  </a:lnTo>
                  <a:lnTo>
                    <a:pt x="2660" y="6850"/>
                  </a:lnTo>
                  <a:lnTo>
                    <a:pt x="2877" y="6735"/>
                  </a:lnTo>
                  <a:lnTo>
                    <a:pt x="3105" y="6595"/>
                  </a:lnTo>
                  <a:lnTo>
                    <a:pt x="3270" y="6465"/>
                  </a:lnTo>
                  <a:lnTo>
                    <a:pt x="3432" y="6332"/>
                  </a:lnTo>
                  <a:lnTo>
                    <a:pt x="3602" y="6175"/>
                  </a:lnTo>
                  <a:lnTo>
                    <a:pt x="3755" y="6027"/>
                  </a:lnTo>
                  <a:lnTo>
                    <a:pt x="3880" y="5875"/>
                  </a:lnTo>
                  <a:lnTo>
                    <a:pt x="4012" y="5707"/>
                  </a:lnTo>
                  <a:lnTo>
                    <a:pt x="4130" y="5542"/>
                  </a:lnTo>
                  <a:lnTo>
                    <a:pt x="4250" y="5362"/>
                  </a:lnTo>
                  <a:lnTo>
                    <a:pt x="4345" y="5177"/>
                  </a:lnTo>
                  <a:lnTo>
                    <a:pt x="4435" y="4982"/>
                  </a:lnTo>
                  <a:lnTo>
                    <a:pt x="4517" y="4780"/>
                  </a:lnTo>
                  <a:lnTo>
                    <a:pt x="4587" y="4557"/>
                  </a:lnTo>
                  <a:lnTo>
                    <a:pt x="4650" y="4345"/>
                  </a:lnTo>
                  <a:lnTo>
                    <a:pt x="4692" y="4127"/>
                  </a:lnTo>
                  <a:lnTo>
                    <a:pt x="4725" y="3877"/>
                  </a:lnTo>
                  <a:lnTo>
                    <a:pt x="4740" y="3670"/>
                  </a:lnTo>
                  <a:lnTo>
                    <a:pt x="4747" y="3463"/>
                  </a:lnTo>
                  <a:lnTo>
                    <a:pt x="4740" y="3245"/>
                  </a:lnTo>
                  <a:lnTo>
                    <a:pt x="4710" y="2995"/>
                  </a:lnTo>
                  <a:lnTo>
                    <a:pt x="4670" y="2735"/>
                  </a:lnTo>
                  <a:lnTo>
                    <a:pt x="4615" y="2515"/>
                  </a:lnTo>
                  <a:lnTo>
                    <a:pt x="4555" y="2293"/>
                  </a:lnTo>
                  <a:lnTo>
                    <a:pt x="4485" y="2113"/>
                  </a:lnTo>
                  <a:lnTo>
                    <a:pt x="4392" y="1918"/>
                  </a:lnTo>
                  <a:lnTo>
                    <a:pt x="4310" y="1738"/>
                  </a:lnTo>
                  <a:lnTo>
                    <a:pt x="4195" y="1530"/>
                  </a:lnTo>
                  <a:lnTo>
                    <a:pt x="4060" y="1325"/>
                  </a:lnTo>
                  <a:lnTo>
                    <a:pt x="3922" y="1155"/>
                  </a:lnTo>
                  <a:lnTo>
                    <a:pt x="3792" y="993"/>
                  </a:lnTo>
                  <a:lnTo>
                    <a:pt x="3645" y="835"/>
                  </a:lnTo>
                  <a:lnTo>
                    <a:pt x="3492" y="688"/>
                  </a:lnTo>
                  <a:lnTo>
                    <a:pt x="3362" y="578"/>
                  </a:lnTo>
                  <a:lnTo>
                    <a:pt x="3197" y="443"/>
                  </a:lnTo>
                  <a:lnTo>
                    <a:pt x="3020" y="333"/>
                  </a:lnTo>
                  <a:lnTo>
                    <a:pt x="2877" y="248"/>
                  </a:lnTo>
                  <a:lnTo>
                    <a:pt x="2730" y="175"/>
                  </a:lnTo>
                  <a:lnTo>
                    <a:pt x="2590" y="120"/>
                  </a:lnTo>
                  <a:lnTo>
                    <a:pt x="2452" y="78"/>
                  </a:lnTo>
                  <a:lnTo>
                    <a:pt x="2245" y="28"/>
                  </a:lnTo>
                  <a:lnTo>
                    <a:pt x="2087" y="8"/>
                  </a:lnTo>
                  <a:lnTo>
                    <a:pt x="1925" y="0"/>
                  </a:lnTo>
                  <a:lnTo>
                    <a:pt x="1775" y="8"/>
                  </a:lnTo>
                  <a:lnTo>
                    <a:pt x="1575" y="35"/>
                  </a:lnTo>
                  <a:lnTo>
                    <a:pt x="1380" y="83"/>
                  </a:lnTo>
                  <a:lnTo>
                    <a:pt x="1205" y="153"/>
                  </a:lnTo>
                  <a:lnTo>
                    <a:pt x="1062" y="235"/>
                  </a:lnTo>
                  <a:lnTo>
                    <a:pt x="900" y="333"/>
                  </a:lnTo>
                  <a:lnTo>
                    <a:pt x="773" y="443"/>
                  </a:lnTo>
                  <a:lnTo>
                    <a:pt x="638" y="568"/>
                  </a:lnTo>
                  <a:lnTo>
                    <a:pt x="523" y="715"/>
                  </a:lnTo>
                  <a:lnTo>
                    <a:pt x="415" y="873"/>
                  </a:lnTo>
                  <a:lnTo>
                    <a:pt x="333" y="1040"/>
                  </a:lnTo>
                  <a:lnTo>
                    <a:pt x="273" y="1228"/>
                  </a:lnTo>
                  <a:lnTo>
                    <a:pt x="223" y="1423"/>
                  </a:lnTo>
                  <a:lnTo>
                    <a:pt x="195" y="1623"/>
                  </a:lnTo>
                  <a:lnTo>
                    <a:pt x="190" y="1830"/>
                  </a:lnTo>
                  <a:lnTo>
                    <a:pt x="218" y="2060"/>
                  </a:lnTo>
                  <a:lnTo>
                    <a:pt x="263" y="2260"/>
                  </a:lnTo>
                  <a:lnTo>
                    <a:pt x="343" y="2453"/>
                  </a:lnTo>
                  <a:lnTo>
                    <a:pt x="430" y="2635"/>
                  </a:lnTo>
                  <a:lnTo>
                    <a:pt x="540" y="2795"/>
                  </a:lnTo>
                  <a:lnTo>
                    <a:pt x="680" y="2990"/>
                  </a:lnTo>
                  <a:lnTo>
                    <a:pt x="845" y="3175"/>
                  </a:lnTo>
                  <a:close/>
                </a:path>
              </a:pathLst>
            </a:custGeom>
            <a:solidFill>
              <a:srgbClr val="002060"/>
            </a:solidFill>
            <a:ln w="25400">
              <a:noFill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 rot="3856246">
              <a:off x="519887" y="-408330"/>
              <a:ext cx="2474913" cy="3773488"/>
            </a:xfrm>
            <a:custGeom>
              <a:avLst/>
              <a:gdLst>
                <a:gd name="T0" fmla="*/ 3735 w 4747"/>
                <a:gd name="T1" fmla="*/ 3900 h 7237"/>
                <a:gd name="T2" fmla="*/ 3185 w 4747"/>
                <a:gd name="T3" fmla="*/ 3485 h 7237"/>
                <a:gd name="T4" fmla="*/ 2852 w 4747"/>
                <a:gd name="T5" fmla="*/ 3125 h 7237"/>
                <a:gd name="T6" fmla="*/ 2622 w 4747"/>
                <a:gd name="T7" fmla="*/ 2625 h 7237"/>
                <a:gd name="T8" fmla="*/ 2517 w 4747"/>
                <a:gd name="T9" fmla="*/ 2183 h 7237"/>
                <a:gd name="T10" fmla="*/ 2525 w 4747"/>
                <a:gd name="T11" fmla="*/ 1793 h 7237"/>
                <a:gd name="T12" fmla="*/ 2650 w 4747"/>
                <a:gd name="T13" fmla="*/ 1308 h 7237"/>
                <a:gd name="T14" fmla="*/ 2890 w 4747"/>
                <a:gd name="T15" fmla="*/ 878 h 7237"/>
                <a:gd name="T16" fmla="*/ 3237 w 4747"/>
                <a:gd name="T17" fmla="*/ 498 h 7237"/>
                <a:gd name="T18" fmla="*/ 3555 w 4747"/>
                <a:gd name="T19" fmla="*/ 283 h 7237"/>
                <a:gd name="T20" fmla="*/ 3902 w 4747"/>
                <a:gd name="T21" fmla="*/ 153 h 7237"/>
                <a:gd name="T22" fmla="*/ 4224 w 4747"/>
                <a:gd name="T23" fmla="*/ 115 h 7237"/>
                <a:gd name="T24" fmla="*/ 4747 w 4747"/>
                <a:gd name="T25" fmla="*/ 138 h 7237"/>
                <a:gd name="T26" fmla="*/ 4274 w 4747"/>
                <a:gd name="T27" fmla="*/ 40 h 7237"/>
                <a:gd name="T28" fmla="*/ 3832 w 4747"/>
                <a:gd name="T29" fmla="*/ 0 h 7237"/>
                <a:gd name="T30" fmla="*/ 3445 w 4747"/>
                <a:gd name="T31" fmla="*/ 13 h 7237"/>
                <a:gd name="T32" fmla="*/ 3030 w 4747"/>
                <a:gd name="T33" fmla="*/ 70 h 7237"/>
                <a:gd name="T34" fmla="*/ 2535 w 4747"/>
                <a:gd name="T35" fmla="*/ 198 h 7237"/>
                <a:gd name="T36" fmla="*/ 2087 w 4747"/>
                <a:gd name="T37" fmla="*/ 388 h 7237"/>
                <a:gd name="T38" fmla="*/ 1642 w 4747"/>
                <a:gd name="T39" fmla="*/ 643 h 7237"/>
                <a:gd name="T40" fmla="*/ 1315 w 4747"/>
                <a:gd name="T41" fmla="*/ 905 h 7237"/>
                <a:gd name="T42" fmla="*/ 992 w 4747"/>
                <a:gd name="T43" fmla="*/ 1210 h 7237"/>
                <a:gd name="T44" fmla="*/ 735 w 4747"/>
                <a:gd name="T45" fmla="*/ 1530 h 7237"/>
                <a:gd name="T46" fmla="*/ 497 w 4747"/>
                <a:gd name="T47" fmla="*/ 1875 h 7237"/>
                <a:gd name="T48" fmla="*/ 312 w 4747"/>
                <a:gd name="T49" fmla="*/ 2255 h 7237"/>
                <a:gd name="T50" fmla="*/ 160 w 4747"/>
                <a:gd name="T51" fmla="*/ 2680 h 7237"/>
                <a:gd name="T52" fmla="*/ 55 w 4747"/>
                <a:gd name="T53" fmla="*/ 3110 h 7237"/>
                <a:gd name="T54" fmla="*/ 7 w 4747"/>
                <a:gd name="T55" fmla="*/ 3568 h 7237"/>
                <a:gd name="T56" fmla="*/ 7 w 4747"/>
                <a:gd name="T57" fmla="*/ 3992 h 7237"/>
                <a:gd name="T58" fmla="*/ 77 w 4747"/>
                <a:gd name="T59" fmla="*/ 4502 h 7237"/>
                <a:gd name="T60" fmla="*/ 192 w 4747"/>
                <a:gd name="T61" fmla="*/ 4945 h 7237"/>
                <a:gd name="T62" fmla="*/ 355 w 4747"/>
                <a:gd name="T63" fmla="*/ 5320 h 7237"/>
                <a:gd name="T64" fmla="*/ 552 w 4747"/>
                <a:gd name="T65" fmla="*/ 5707 h 7237"/>
                <a:gd name="T66" fmla="*/ 825 w 4747"/>
                <a:gd name="T67" fmla="*/ 6082 h 7237"/>
                <a:gd name="T68" fmla="*/ 1102 w 4747"/>
                <a:gd name="T69" fmla="*/ 6402 h 7237"/>
                <a:gd name="T70" fmla="*/ 1385 w 4747"/>
                <a:gd name="T71" fmla="*/ 6660 h 7237"/>
                <a:gd name="T72" fmla="*/ 1727 w 4747"/>
                <a:gd name="T73" fmla="*/ 6905 h 7237"/>
                <a:gd name="T74" fmla="*/ 2017 w 4747"/>
                <a:gd name="T75" fmla="*/ 7062 h 7237"/>
                <a:gd name="T76" fmla="*/ 2295 w 4747"/>
                <a:gd name="T77" fmla="*/ 7160 h 7237"/>
                <a:gd name="T78" fmla="*/ 2660 w 4747"/>
                <a:gd name="T79" fmla="*/ 7230 h 7237"/>
                <a:gd name="T80" fmla="*/ 2972 w 4747"/>
                <a:gd name="T81" fmla="*/ 7230 h 7237"/>
                <a:gd name="T82" fmla="*/ 3367 w 4747"/>
                <a:gd name="T83" fmla="*/ 7155 h 7237"/>
                <a:gd name="T84" fmla="*/ 3685 w 4747"/>
                <a:gd name="T85" fmla="*/ 7002 h 7237"/>
                <a:gd name="T86" fmla="*/ 3974 w 4747"/>
                <a:gd name="T87" fmla="*/ 6795 h 7237"/>
                <a:gd name="T88" fmla="*/ 4224 w 4747"/>
                <a:gd name="T89" fmla="*/ 6522 h 7237"/>
                <a:gd name="T90" fmla="*/ 4414 w 4747"/>
                <a:gd name="T91" fmla="*/ 6197 h 7237"/>
                <a:gd name="T92" fmla="*/ 4524 w 4747"/>
                <a:gd name="T93" fmla="*/ 5815 h 7237"/>
                <a:gd name="T94" fmla="*/ 4557 w 4747"/>
                <a:gd name="T95" fmla="*/ 5407 h 7237"/>
                <a:gd name="T96" fmla="*/ 4484 w 4747"/>
                <a:gd name="T97" fmla="*/ 4977 h 7237"/>
                <a:gd name="T98" fmla="*/ 4317 w 4747"/>
                <a:gd name="T99" fmla="*/ 4602 h 7237"/>
                <a:gd name="T100" fmla="*/ 4067 w 4747"/>
                <a:gd name="T101" fmla="*/ 4247 h 7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747"/>
                <a:gd name="T154" fmla="*/ 0 h 7237"/>
                <a:gd name="T155" fmla="*/ 4747 w 4747"/>
                <a:gd name="T156" fmla="*/ 7237 h 72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747" h="7237">
                  <a:moveTo>
                    <a:pt x="3902" y="4062"/>
                  </a:moveTo>
                  <a:lnTo>
                    <a:pt x="3735" y="3900"/>
                  </a:lnTo>
                  <a:lnTo>
                    <a:pt x="3560" y="3762"/>
                  </a:lnTo>
                  <a:lnTo>
                    <a:pt x="3185" y="3485"/>
                  </a:lnTo>
                  <a:lnTo>
                    <a:pt x="2992" y="3305"/>
                  </a:lnTo>
                  <a:lnTo>
                    <a:pt x="2852" y="3125"/>
                  </a:lnTo>
                  <a:lnTo>
                    <a:pt x="2705" y="2848"/>
                  </a:lnTo>
                  <a:lnTo>
                    <a:pt x="2622" y="2625"/>
                  </a:lnTo>
                  <a:lnTo>
                    <a:pt x="2545" y="2395"/>
                  </a:lnTo>
                  <a:lnTo>
                    <a:pt x="2517" y="2183"/>
                  </a:lnTo>
                  <a:lnTo>
                    <a:pt x="2512" y="1973"/>
                  </a:lnTo>
                  <a:lnTo>
                    <a:pt x="2525" y="1793"/>
                  </a:lnTo>
                  <a:lnTo>
                    <a:pt x="2567" y="1543"/>
                  </a:lnTo>
                  <a:lnTo>
                    <a:pt x="2650" y="1308"/>
                  </a:lnTo>
                  <a:lnTo>
                    <a:pt x="2752" y="1100"/>
                  </a:lnTo>
                  <a:lnTo>
                    <a:pt x="2890" y="878"/>
                  </a:lnTo>
                  <a:lnTo>
                    <a:pt x="3085" y="653"/>
                  </a:lnTo>
                  <a:lnTo>
                    <a:pt x="3237" y="498"/>
                  </a:lnTo>
                  <a:lnTo>
                    <a:pt x="3395" y="378"/>
                  </a:lnTo>
                  <a:lnTo>
                    <a:pt x="3555" y="283"/>
                  </a:lnTo>
                  <a:lnTo>
                    <a:pt x="3722" y="208"/>
                  </a:lnTo>
                  <a:lnTo>
                    <a:pt x="3902" y="153"/>
                  </a:lnTo>
                  <a:lnTo>
                    <a:pt x="4094" y="125"/>
                  </a:lnTo>
                  <a:lnTo>
                    <a:pt x="4224" y="115"/>
                  </a:lnTo>
                  <a:lnTo>
                    <a:pt x="4377" y="110"/>
                  </a:lnTo>
                  <a:lnTo>
                    <a:pt x="4747" y="138"/>
                  </a:lnTo>
                  <a:lnTo>
                    <a:pt x="4474" y="73"/>
                  </a:lnTo>
                  <a:lnTo>
                    <a:pt x="4274" y="40"/>
                  </a:lnTo>
                  <a:lnTo>
                    <a:pt x="4054" y="13"/>
                  </a:lnTo>
                  <a:lnTo>
                    <a:pt x="3832" y="0"/>
                  </a:lnTo>
                  <a:lnTo>
                    <a:pt x="3642" y="0"/>
                  </a:lnTo>
                  <a:lnTo>
                    <a:pt x="3445" y="13"/>
                  </a:lnTo>
                  <a:lnTo>
                    <a:pt x="3227" y="33"/>
                  </a:lnTo>
                  <a:lnTo>
                    <a:pt x="3030" y="70"/>
                  </a:lnTo>
                  <a:lnTo>
                    <a:pt x="2792" y="125"/>
                  </a:lnTo>
                  <a:lnTo>
                    <a:pt x="2535" y="198"/>
                  </a:lnTo>
                  <a:lnTo>
                    <a:pt x="2285" y="295"/>
                  </a:lnTo>
                  <a:lnTo>
                    <a:pt x="2087" y="388"/>
                  </a:lnTo>
                  <a:lnTo>
                    <a:pt x="1870" y="503"/>
                  </a:lnTo>
                  <a:lnTo>
                    <a:pt x="1642" y="643"/>
                  </a:lnTo>
                  <a:lnTo>
                    <a:pt x="1477" y="773"/>
                  </a:lnTo>
                  <a:lnTo>
                    <a:pt x="1315" y="905"/>
                  </a:lnTo>
                  <a:lnTo>
                    <a:pt x="1145" y="1063"/>
                  </a:lnTo>
                  <a:lnTo>
                    <a:pt x="992" y="1210"/>
                  </a:lnTo>
                  <a:lnTo>
                    <a:pt x="867" y="1363"/>
                  </a:lnTo>
                  <a:lnTo>
                    <a:pt x="735" y="1530"/>
                  </a:lnTo>
                  <a:lnTo>
                    <a:pt x="617" y="1695"/>
                  </a:lnTo>
                  <a:lnTo>
                    <a:pt x="497" y="1875"/>
                  </a:lnTo>
                  <a:lnTo>
                    <a:pt x="402" y="2060"/>
                  </a:lnTo>
                  <a:lnTo>
                    <a:pt x="312" y="2255"/>
                  </a:lnTo>
                  <a:lnTo>
                    <a:pt x="230" y="2458"/>
                  </a:lnTo>
                  <a:lnTo>
                    <a:pt x="160" y="2680"/>
                  </a:lnTo>
                  <a:lnTo>
                    <a:pt x="97" y="2893"/>
                  </a:lnTo>
                  <a:lnTo>
                    <a:pt x="55" y="3110"/>
                  </a:lnTo>
                  <a:lnTo>
                    <a:pt x="22" y="3360"/>
                  </a:lnTo>
                  <a:lnTo>
                    <a:pt x="7" y="3568"/>
                  </a:lnTo>
                  <a:lnTo>
                    <a:pt x="0" y="3775"/>
                  </a:lnTo>
                  <a:lnTo>
                    <a:pt x="7" y="3992"/>
                  </a:lnTo>
                  <a:lnTo>
                    <a:pt x="37" y="4242"/>
                  </a:lnTo>
                  <a:lnTo>
                    <a:pt x="77" y="4502"/>
                  </a:lnTo>
                  <a:lnTo>
                    <a:pt x="132" y="4722"/>
                  </a:lnTo>
                  <a:lnTo>
                    <a:pt x="192" y="4945"/>
                  </a:lnTo>
                  <a:lnTo>
                    <a:pt x="262" y="5125"/>
                  </a:lnTo>
                  <a:lnTo>
                    <a:pt x="355" y="5320"/>
                  </a:lnTo>
                  <a:lnTo>
                    <a:pt x="437" y="5500"/>
                  </a:lnTo>
                  <a:lnTo>
                    <a:pt x="552" y="5707"/>
                  </a:lnTo>
                  <a:lnTo>
                    <a:pt x="687" y="5912"/>
                  </a:lnTo>
                  <a:lnTo>
                    <a:pt x="825" y="6082"/>
                  </a:lnTo>
                  <a:lnTo>
                    <a:pt x="955" y="6245"/>
                  </a:lnTo>
                  <a:lnTo>
                    <a:pt x="1102" y="6402"/>
                  </a:lnTo>
                  <a:lnTo>
                    <a:pt x="1255" y="6550"/>
                  </a:lnTo>
                  <a:lnTo>
                    <a:pt x="1385" y="6660"/>
                  </a:lnTo>
                  <a:lnTo>
                    <a:pt x="1550" y="6795"/>
                  </a:lnTo>
                  <a:lnTo>
                    <a:pt x="1727" y="6905"/>
                  </a:lnTo>
                  <a:lnTo>
                    <a:pt x="1870" y="6990"/>
                  </a:lnTo>
                  <a:lnTo>
                    <a:pt x="2017" y="7062"/>
                  </a:lnTo>
                  <a:lnTo>
                    <a:pt x="2157" y="7117"/>
                  </a:lnTo>
                  <a:lnTo>
                    <a:pt x="2295" y="7160"/>
                  </a:lnTo>
                  <a:lnTo>
                    <a:pt x="2502" y="7210"/>
                  </a:lnTo>
                  <a:lnTo>
                    <a:pt x="2660" y="7230"/>
                  </a:lnTo>
                  <a:lnTo>
                    <a:pt x="2822" y="7237"/>
                  </a:lnTo>
                  <a:lnTo>
                    <a:pt x="2972" y="7230"/>
                  </a:lnTo>
                  <a:lnTo>
                    <a:pt x="3172" y="7202"/>
                  </a:lnTo>
                  <a:lnTo>
                    <a:pt x="3367" y="7155"/>
                  </a:lnTo>
                  <a:lnTo>
                    <a:pt x="3542" y="7085"/>
                  </a:lnTo>
                  <a:lnTo>
                    <a:pt x="3685" y="7002"/>
                  </a:lnTo>
                  <a:lnTo>
                    <a:pt x="3847" y="6905"/>
                  </a:lnTo>
                  <a:lnTo>
                    <a:pt x="3974" y="6795"/>
                  </a:lnTo>
                  <a:lnTo>
                    <a:pt x="4109" y="6670"/>
                  </a:lnTo>
                  <a:lnTo>
                    <a:pt x="4224" y="6522"/>
                  </a:lnTo>
                  <a:lnTo>
                    <a:pt x="4332" y="6365"/>
                  </a:lnTo>
                  <a:lnTo>
                    <a:pt x="4414" y="6197"/>
                  </a:lnTo>
                  <a:lnTo>
                    <a:pt x="4474" y="6010"/>
                  </a:lnTo>
                  <a:lnTo>
                    <a:pt x="4524" y="5815"/>
                  </a:lnTo>
                  <a:lnTo>
                    <a:pt x="4552" y="5615"/>
                  </a:lnTo>
                  <a:lnTo>
                    <a:pt x="4557" y="5407"/>
                  </a:lnTo>
                  <a:lnTo>
                    <a:pt x="4529" y="5177"/>
                  </a:lnTo>
                  <a:lnTo>
                    <a:pt x="4484" y="4977"/>
                  </a:lnTo>
                  <a:lnTo>
                    <a:pt x="4404" y="4785"/>
                  </a:lnTo>
                  <a:lnTo>
                    <a:pt x="4317" y="4602"/>
                  </a:lnTo>
                  <a:lnTo>
                    <a:pt x="4207" y="4442"/>
                  </a:lnTo>
                  <a:lnTo>
                    <a:pt x="4067" y="4247"/>
                  </a:lnTo>
                  <a:lnTo>
                    <a:pt x="3902" y="4062"/>
                  </a:lnTo>
                  <a:close/>
                </a:path>
              </a:pathLst>
            </a:custGeom>
            <a:solidFill>
              <a:srgbClr val="9E372E"/>
            </a:solidFill>
            <a:ln w="25400">
              <a:noFill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2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14949" y="1328608"/>
              <a:ext cx="1895204" cy="10030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Deepen The </a:t>
              </a:r>
            </a:p>
            <a:p>
              <a:pPr algn="ctr"/>
              <a:r>
                <a:rPr lang="en-US" sz="36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Learning</a:t>
              </a:r>
              <a:endParaRPr lang="en-US" sz="3600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"/>
                <a:ea typeface="Verdana"/>
                <a:cs typeface="Verdana"/>
              </a:endParaRPr>
            </a:p>
          </p:txBody>
        </p:sp>
        <p:sp>
          <p:nvSpPr>
            <p:cNvPr id="1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5447738" y="3991652"/>
              <a:ext cx="1463393" cy="914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Forward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The Action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5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51"/>
            <a:ext cx="9144000" cy="6030681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457200" y="-37678"/>
            <a:ext cx="8229600" cy="12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Definition of Sovereignty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5848" y="1002724"/>
            <a:ext cx="6369537" cy="4985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90"/>
                </a:solidFill>
                <a:latin typeface="Arial"/>
                <a:cs typeface="Arial"/>
              </a:rPr>
              <a:t>Q</a:t>
            </a:r>
            <a:r>
              <a:rPr lang="en-US" sz="2800" b="1" i="1" dirty="0" smtClean="0">
                <a:solidFill>
                  <a:srgbClr val="000090"/>
                </a:solidFill>
                <a:latin typeface="Arial"/>
                <a:cs typeface="Arial"/>
              </a:rPr>
              <a:t>uality or authority of </a:t>
            </a:r>
          </a:p>
          <a:p>
            <a:pPr algn="ctr"/>
            <a:r>
              <a:rPr lang="en-US" sz="2800" b="1" i="1" dirty="0" smtClean="0">
                <a:solidFill>
                  <a:srgbClr val="000090"/>
                </a:solidFill>
                <a:latin typeface="Arial"/>
                <a:cs typeface="Arial"/>
              </a:rPr>
              <a:t>being independent and in charge of choosing our relationship with the conditions of our lives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sz="28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2800" b="1" i="1" dirty="0" smtClean="0">
                <a:solidFill>
                  <a:srgbClr val="614600"/>
                </a:solidFill>
                <a:latin typeface="Arial"/>
                <a:cs typeface="Arial"/>
              </a:rPr>
              <a:t>When we take our life in our own hands we also take upon our self to act with </a:t>
            </a:r>
            <a:r>
              <a:rPr lang="en-US" sz="2800" b="1" i="1" dirty="0" smtClean="0">
                <a:solidFill>
                  <a:srgbClr val="800000"/>
                </a:solidFill>
                <a:latin typeface="Arial"/>
                <a:cs typeface="Arial"/>
              </a:rPr>
              <a:t>integrity</a:t>
            </a:r>
            <a:r>
              <a:rPr lang="en-US" sz="2800" b="1" i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2800" b="1" i="1" dirty="0" smtClean="0">
                <a:solidFill>
                  <a:srgbClr val="800000"/>
                </a:solidFill>
                <a:latin typeface="Arial"/>
                <a:cs typeface="Arial"/>
              </a:rPr>
              <a:t>and</a:t>
            </a:r>
            <a:r>
              <a:rPr lang="en-US" sz="2800" b="1" i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2800" b="1" i="1" dirty="0" smtClean="0">
                <a:solidFill>
                  <a:srgbClr val="800000"/>
                </a:solidFill>
                <a:latin typeface="Arial"/>
                <a:cs typeface="Arial"/>
              </a:rPr>
              <a:t>response agility</a:t>
            </a:r>
            <a:r>
              <a:rPr lang="en-US" sz="2800" b="1" i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2800" b="1" i="1" dirty="0" smtClean="0">
                <a:solidFill>
                  <a:srgbClr val="614600"/>
                </a:solidFill>
                <a:latin typeface="Arial"/>
                <a:cs typeface="Arial"/>
              </a:rPr>
              <a:t>with…</a:t>
            </a:r>
          </a:p>
          <a:p>
            <a:pPr lvl="1" algn="ctr">
              <a:spcAft>
                <a:spcPts val="1200"/>
              </a:spcAft>
            </a:pPr>
            <a:r>
              <a:rPr lang="en-US" sz="2800" i="1" dirty="0" smtClean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en-US" sz="2800" b="1" i="1" dirty="0" smtClean="0">
                <a:solidFill>
                  <a:srgbClr val="000090"/>
                </a:solidFill>
                <a:latin typeface="Arial"/>
                <a:cs typeface="Arial"/>
              </a:rPr>
              <a:t>Own Life ~ Family ~ Community</a:t>
            </a:r>
          </a:p>
          <a:p>
            <a:pPr lvl="1" algn="ctr">
              <a:spcAft>
                <a:spcPts val="1200"/>
              </a:spcAft>
            </a:pPr>
            <a:r>
              <a:rPr lang="en-US" sz="2800" b="1" i="1" dirty="0" smtClean="0">
                <a:solidFill>
                  <a:srgbClr val="000090"/>
                </a:solidFill>
                <a:latin typeface="Arial"/>
                <a:cs typeface="Arial"/>
              </a:rPr>
              <a:t>and with our  Fellow Human Beings and our Planet as a Whole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231532"/>
            <a:ext cx="2736804" cy="455966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628"/>
            <a:ext cx="9144000" cy="5886812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457200" y="274637"/>
            <a:ext cx="8229600" cy="12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Language Matters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3200" y="1597231"/>
          <a:ext cx="8717220" cy="287986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05740"/>
                <a:gridCol w="2905740"/>
                <a:gridCol w="2905740"/>
              </a:tblGrid>
              <a:tr h="575973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reliant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congruence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acceptance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575973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worth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love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respect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575973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trust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responsibility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Self knowledge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575973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Inner harmony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Personal freedom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Serenity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575973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Personal</a:t>
                      </a:r>
                      <a:r>
                        <a:rPr lang="en-US" sz="2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choice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Inner authority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Author of my life</a:t>
                      </a: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03200" y="4785000"/>
            <a:ext cx="8648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660066"/>
                </a:solidFill>
                <a:latin typeface="Arial"/>
                <a:cs typeface="Arial"/>
              </a:rPr>
              <a:t> "Everything seems possible when I am in my personal sovereignty."</a:t>
            </a:r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7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457200" y="149711"/>
            <a:ext cx="8229600" cy="12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660066"/>
                </a:solidFill>
              </a:rPr>
              <a:t>Generative Wholeness:</a:t>
            </a:r>
            <a:r>
              <a:rPr lang="en-US" sz="4000" b="1" dirty="0" smtClean="0">
                <a:solidFill>
                  <a:srgbClr val="FFFFFF"/>
                </a:solidFill>
              </a:rPr>
              <a:t> </a:t>
            </a:r>
            <a:r>
              <a:rPr lang="en-US" sz="4000" b="1" i="1" dirty="0" smtClean="0">
                <a:solidFill>
                  <a:srgbClr val="000090"/>
                </a:solidFill>
              </a:rPr>
              <a:t>Outcome of Transformative Coaching</a:t>
            </a:r>
            <a:endParaRPr lang="en-US" sz="4000" b="1" i="1" dirty="0">
              <a:solidFill>
                <a:srgbClr val="000090"/>
              </a:solidFill>
            </a:endParaRP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489081" y="1552142"/>
            <a:ext cx="4668669" cy="4495800"/>
            <a:chOff x="914400" y="1716086"/>
            <a:chExt cx="5041362" cy="4608513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5400000">
              <a:off x="1563727" y="3200149"/>
              <a:ext cx="2475122" cy="3773778"/>
            </a:xfrm>
            <a:custGeom>
              <a:avLst/>
              <a:gdLst>
                <a:gd name="T0" fmla="*/ 1012 w 4747"/>
                <a:gd name="T1" fmla="*/ 3338 h 7237"/>
                <a:gd name="T2" fmla="*/ 1562 w 4747"/>
                <a:gd name="T3" fmla="*/ 3752 h 7237"/>
                <a:gd name="T4" fmla="*/ 1895 w 4747"/>
                <a:gd name="T5" fmla="*/ 4112 h 7237"/>
                <a:gd name="T6" fmla="*/ 2125 w 4747"/>
                <a:gd name="T7" fmla="*/ 4612 h 7237"/>
                <a:gd name="T8" fmla="*/ 2230 w 4747"/>
                <a:gd name="T9" fmla="*/ 5055 h 7237"/>
                <a:gd name="T10" fmla="*/ 2222 w 4747"/>
                <a:gd name="T11" fmla="*/ 5445 h 7237"/>
                <a:gd name="T12" fmla="*/ 2097 w 4747"/>
                <a:gd name="T13" fmla="*/ 5930 h 7237"/>
                <a:gd name="T14" fmla="*/ 1857 w 4747"/>
                <a:gd name="T15" fmla="*/ 6360 h 7237"/>
                <a:gd name="T16" fmla="*/ 1510 w 4747"/>
                <a:gd name="T17" fmla="*/ 6740 h 7237"/>
                <a:gd name="T18" fmla="*/ 1192 w 4747"/>
                <a:gd name="T19" fmla="*/ 6955 h 7237"/>
                <a:gd name="T20" fmla="*/ 845 w 4747"/>
                <a:gd name="T21" fmla="*/ 7085 h 7237"/>
                <a:gd name="T22" fmla="*/ 523 w 4747"/>
                <a:gd name="T23" fmla="*/ 7122 h 7237"/>
                <a:gd name="T24" fmla="*/ 0 w 4747"/>
                <a:gd name="T25" fmla="*/ 7100 h 7237"/>
                <a:gd name="T26" fmla="*/ 473 w 4747"/>
                <a:gd name="T27" fmla="*/ 7197 h 7237"/>
                <a:gd name="T28" fmla="*/ 915 w 4747"/>
                <a:gd name="T29" fmla="*/ 7237 h 7237"/>
                <a:gd name="T30" fmla="*/ 1302 w 4747"/>
                <a:gd name="T31" fmla="*/ 7225 h 7237"/>
                <a:gd name="T32" fmla="*/ 1717 w 4747"/>
                <a:gd name="T33" fmla="*/ 7167 h 7237"/>
                <a:gd name="T34" fmla="*/ 2212 w 4747"/>
                <a:gd name="T35" fmla="*/ 7040 h 7237"/>
                <a:gd name="T36" fmla="*/ 2660 w 4747"/>
                <a:gd name="T37" fmla="*/ 6850 h 7237"/>
                <a:gd name="T38" fmla="*/ 3105 w 4747"/>
                <a:gd name="T39" fmla="*/ 6595 h 7237"/>
                <a:gd name="T40" fmla="*/ 3432 w 4747"/>
                <a:gd name="T41" fmla="*/ 6332 h 7237"/>
                <a:gd name="T42" fmla="*/ 3755 w 4747"/>
                <a:gd name="T43" fmla="*/ 6027 h 7237"/>
                <a:gd name="T44" fmla="*/ 4012 w 4747"/>
                <a:gd name="T45" fmla="*/ 5707 h 7237"/>
                <a:gd name="T46" fmla="*/ 4250 w 4747"/>
                <a:gd name="T47" fmla="*/ 5362 h 7237"/>
                <a:gd name="T48" fmla="*/ 4435 w 4747"/>
                <a:gd name="T49" fmla="*/ 4982 h 7237"/>
                <a:gd name="T50" fmla="*/ 4587 w 4747"/>
                <a:gd name="T51" fmla="*/ 4557 h 7237"/>
                <a:gd name="T52" fmla="*/ 4692 w 4747"/>
                <a:gd name="T53" fmla="*/ 4127 h 7237"/>
                <a:gd name="T54" fmla="*/ 4740 w 4747"/>
                <a:gd name="T55" fmla="*/ 3670 h 7237"/>
                <a:gd name="T56" fmla="*/ 4740 w 4747"/>
                <a:gd name="T57" fmla="*/ 3245 h 7237"/>
                <a:gd name="T58" fmla="*/ 4670 w 4747"/>
                <a:gd name="T59" fmla="*/ 2735 h 7237"/>
                <a:gd name="T60" fmla="*/ 4555 w 4747"/>
                <a:gd name="T61" fmla="*/ 2293 h 7237"/>
                <a:gd name="T62" fmla="*/ 4392 w 4747"/>
                <a:gd name="T63" fmla="*/ 1918 h 7237"/>
                <a:gd name="T64" fmla="*/ 4195 w 4747"/>
                <a:gd name="T65" fmla="*/ 1530 h 7237"/>
                <a:gd name="T66" fmla="*/ 3922 w 4747"/>
                <a:gd name="T67" fmla="*/ 1155 h 7237"/>
                <a:gd name="T68" fmla="*/ 3645 w 4747"/>
                <a:gd name="T69" fmla="*/ 835 h 7237"/>
                <a:gd name="T70" fmla="*/ 3362 w 4747"/>
                <a:gd name="T71" fmla="*/ 578 h 7237"/>
                <a:gd name="T72" fmla="*/ 3020 w 4747"/>
                <a:gd name="T73" fmla="*/ 333 h 7237"/>
                <a:gd name="T74" fmla="*/ 2730 w 4747"/>
                <a:gd name="T75" fmla="*/ 175 h 7237"/>
                <a:gd name="T76" fmla="*/ 2452 w 4747"/>
                <a:gd name="T77" fmla="*/ 78 h 7237"/>
                <a:gd name="T78" fmla="*/ 2087 w 4747"/>
                <a:gd name="T79" fmla="*/ 8 h 7237"/>
                <a:gd name="T80" fmla="*/ 1775 w 4747"/>
                <a:gd name="T81" fmla="*/ 8 h 7237"/>
                <a:gd name="T82" fmla="*/ 1380 w 4747"/>
                <a:gd name="T83" fmla="*/ 83 h 7237"/>
                <a:gd name="T84" fmla="*/ 1062 w 4747"/>
                <a:gd name="T85" fmla="*/ 235 h 7237"/>
                <a:gd name="T86" fmla="*/ 773 w 4747"/>
                <a:gd name="T87" fmla="*/ 443 h 7237"/>
                <a:gd name="T88" fmla="*/ 523 w 4747"/>
                <a:gd name="T89" fmla="*/ 715 h 7237"/>
                <a:gd name="T90" fmla="*/ 333 w 4747"/>
                <a:gd name="T91" fmla="*/ 1040 h 7237"/>
                <a:gd name="T92" fmla="*/ 223 w 4747"/>
                <a:gd name="T93" fmla="*/ 1423 h 7237"/>
                <a:gd name="T94" fmla="*/ 190 w 4747"/>
                <a:gd name="T95" fmla="*/ 1830 h 7237"/>
                <a:gd name="T96" fmla="*/ 263 w 4747"/>
                <a:gd name="T97" fmla="*/ 2260 h 7237"/>
                <a:gd name="T98" fmla="*/ 430 w 4747"/>
                <a:gd name="T99" fmla="*/ 2635 h 7237"/>
                <a:gd name="T100" fmla="*/ 680 w 4747"/>
                <a:gd name="T101" fmla="*/ 2990 h 7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747"/>
                <a:gd name="T154" fmla="*/ 0 h 7237"/>
                <a:gd name="T155" fmla="*/ 4747 w 4747"/>
                <a:gd name="T156" fmla="*/ 7237 h 72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747" h="7237">
                  <a:moveTo>
                    <a:pt x="845" y="3175"/>
                  </a:moveTo>
                  <a:lnTo>
                    <a:pt x="1012" y="3338"/>
                  </a:lnTo>
                  <a:lnTo>
                    <a:pt x="1187" y="3475"/>
                  </a:lnTo>
                  <a:lnTo>
                    <a:pt x="1562" y="3752"/>
                  </a:lnTo>
                  <a:lnTo>
                    <a:pt x="1755" y="3932"/>
                  </a:lnTo>
                  <a:lnTo>
                    <a:pt x="1895" y="4112"/>
                  </a:lnTo>
                  <a:lnTo>
                    <a:pt x="2042" y="4390"/>
                  </a:lnTo>
                  <a:lnTo>
                    <a:pt x="2125" y="4612"/>
                  </a:lnTo>
                  <a:lnTo>
                    <a:pt x="2202" y="4842"/>
                  </a:lnTo>
                  <a:lnTo>
                    <a:pt x="2230" y="5055"/>
                  </a:lnTo>
                  <a:lnTo>
                    <a:pt x="2235" y="5265"/>
                  </a:lnTo>
                  <a:lnTo>
                    <a:pt x="2222" y="5445"/>
                  </a:lnTo>
                  <a:lnTo>
                    <a:pt x="2180" y="5695"/>
                  </a:lnTo>
                  <a:lnTo>
                    <a:pt x="2097" y="5930"/>
                  </a:lnTo>
                  <a:lnTo>
                    <a:pt x="1995" y="6137"/>
                  </a:lnTo>
                  <a:lnTo>
                    <a:pt x="1857" y="6360"/>
                  </a:lnTo>
                  <a:lnTo>
                    <a:pt x="1662" y="6585"/>
                  </a:lnTo>
                  <a:lnTo>
                    <a:pt x="1510" y="6740"/>
                  </a:lnTo>
                  <a:lnTo>
                    <a:pt x="1352" y="6860"/>
                  </a:lnTo>
                  <a:lnTo>
                    <a:pt x="1192" y="6955"/>
                  </a:lnTo>
                  <a:lnTo>
                    <a:pt x="1025" y="7030"/>
                  </a:lnTo>
                  <a:lnTo>
                    <a:pt x="845" y="7085"/>
                  </a:lnTo>
                  <a:lnTo>
                    <a:pt x="653" y="7112"/>
                  </a:lnTo>
                  <a:lnTo>
                    <a:pt x="523" y="7122"/>
                  </a:lnTo>
                  <a:lnTo>
                    <a:pt x="370" y="7127"/>
                  </a:lnTo>
                  <a:lnTo>
                    <a:pt x="0" y="7100"/>
                  </a:lnTo>
                  <a:lnTo>
                    <a:pt x="273" y="7165"/>
                  </a:lnTo>
                  <a:lnTo>
                    <a:pt x="473" y="7197"/>
                  </a:lnTo>
                  <a:lnTo>
                    <a:pt x="693" y="7225"/>
                  </a:lnTo>
                  <a:lnTo>
                    <a:pt x="915" y="7237"/>
                  </a:lnTo>
                  <a:lnTo>
                    <a:pt x="1105" y="7237"/>
                  </a:lnTo>
                  <a:lnTo>
                    <a:pt x="1302" y="7225"/>
                  </a:lnTo>
                  <a:lnTo>
                    <a:pt x="1520" y="7205"/>
                  </a:lnTo>
                  <a:lnTo>
                    <a:pt x="1717" y="7167"/>
                  </a:lnTo>
                  <a:lnTo>
                    <a:pt x="1955" y="7112"/>
                  </a:lnTo>
                  <a:lnTo>
                    <a:pt x="2212" y="7040"/>
                  </a:lnTo>
                  <a:lnTo>
                    <a:pt x="2462" y="6942"/>
                  </a:lnTo>
                  <a:lnTo>
                    <a:pt x="2660" y="6850"/>
                  </a:lnTo>
                  <a:lnTo>
                    <a:pt x="2877" y="6735"/>
                  </a:lnTo>
                  <a:lnTo>
                    <a:pt x="3105" y="6595"/>
                  </a:lnTo>
                  <a:lnTo>
                    <a:pt x="3270" y="6465"/>
                  </a:lnTo>
                  <a:lnTo>
                    <a:pt x="3432" y="6332"/>
                  </a:lnTo>
                  <a:lnTo>
                    <a:pt x="3602" y="6175"/>
                  </a:lnTo>
                  <a:lnTo>
                    <a:pt x="3755" y="6027"/>
                  </a:lnTo>
                  <a:lnTo>
                    <a:pt x="3880" y="5875"/>
                  </a:lnTo>
                  <a:lnTo>
                    <a:pt x="4012" y="5707"/>
                  </a:lnTo>
                  <a:lnTo>
                    <a:pt x="4130" y="5542"/>
                  </a:lnTo>
                  <a:lnTo>
                    <a:pt x="4250" y="5362"/>
                  </a:lnTo>
                  <a:lnTo>
                    <a:pt x="4345" y="5177"/>
                  </a:lnTo>
                  <a:lnTo>
                    <a:pt x="4435" y="4982"/>
                  </a:lnTo>
                  <a:lnTo>
                    <a:pt x="4517" y="4780"/>
                  </a:lnTo>
                  <a:lnTo>
                    <a:pt x="4587" y="4557"/>
                  </a:lnTo>
                  <a:lnTo>
                    <a:pt x="4650" y="4345"/>
                  </a:lnTo>
                  <a:lnTo>
                    <a:pt x="4692" y="4127"/>
                  </a:lnTo>
                  <a:lnTo>
                    <a:pt x="4725" y="3877"/>
                  </a:lnTo>
                  <a:lnTo>
                    <a:pt x="4740" y="3670"/>
                  </a:lnTo>
                  <a:lnTo>
                    <a:pt x="4747" y="3463"/>
                  </a:lnTo>
                  <a:lnTo>
                    <a:pt x="4740" y="3245"/>
                  </a:lnTo>
                  <a:lnTo>
                    <a:pt x="4710" y="2995"/>
                  </a:lnTo>
                  <a:lnTo>
                    <a:pt x="4670" y="2735"/>
                  </a:lnTo>
                  <a:lnTo>
                    <a:pt x="4615" y="2515"/>
                  </a:lnTo>
                  <a:lnTo>
                    <a:pt x="4555" y="2293"/>
                  </a:lnTo>
                  <a:lnTo>
                    <a:pt x="4485" y="2113"/>
                  </a:lnTo>
                  <a:lnTo>
                    <a:pt x="4392" y="1918"/>
                  </a:lnTo>
                  <a:lnTo>
                    <a:pt x="4310" y="1738"/>
                  </a:lnTo>
                  <a:lnTo>
                    <a:pt x="4195" y="1530"/>
                  </a:lnTo>
                  <a:lnTo>
                    <a:pt x="4060" y="1325"/>
                  </a:lnTo>
                  <a:lnTo>
                    <a:pt x="3922" y="1155"/>
                  </a:lnTo>
                  <a:lnTo>
                    <a:pt x="3792" y="993"/>
                  </a:lnTo>
                  <a:lnTo>
                    <a:pt x="3645" y="835"/>
                  </a:lnTo>
                  <a:lnTo>
                    <a:pt x="3492" y="688"/>
                  </a:lnTo>
                  <a:lnTo>
                    <a:pt x="3362" y="578"/>
                  </a:lnTo>
                  <a:lnTo>
                    <a:pt x="3197" y="443"/>
                  </a:lnTo>
                  <a:lnTo>
                    <a:pt x="3020" y="333"/>
                  </a:lnTo>
                  <a:lnTo>
                    <a:pt x="2877" y="248"/>
                  </a:lnTo>
                  <a:lnTo>
                    <a:pt x="2730" y="175"/>
                  </a:lnTo>
                  <a:lnTo>
                    <a:pt x="2590" y="120"/>
                  </a:lnTo>
                  <a:lnTo>
                    <a:pt x="2452" y="78"/>
                  </a:lnTo>
                  <a:lnTo>
                    <a:pt x="2245" y="28"/>
                  </a:lnTo>
                  <a:lnTo>
                    <a:pt x="2087" y="8"/>
                  </a:lnTo>
                  <a:lnTo>
                    <a:pt x="1925" y="0"/>
                  </a:lnTo>
                  <a:lnTo>
                    <a:pt x="1775" y="8"/>
                  </a:lnTo>
                  <a:lnTo>
                    <a:pt x="1575" y="35"/>
                  </a:lnTo>
                  <a:lnTo>
                    <a:pt x="1380" y="83"/>
                  </a:lnTo>
                  <a:lnTo>
                    <a:pt x="1205" y="153"/>
                  </a:lnTo>
                  <a:lnTo>
                    <a:pt x="1062" y="235"/>
                  </a:lnTo>
                  <a:lnTo>
                    <a:pt x="900" y="333"/>
                  </a:lnTo>
                  <a:lnTo>
                    <a:pt x="773" y="443"/>
                  </a:lnTo>
                  <a:lnTo>
                    <a:pt x="638" y="568"/>
                  </a:lnTo>
                  <a:lnTo>
                    <a:pt x="523" y="715"/>
                  </a:lnTo>
                  <a:lnTo>
                    <a:pt x="415" y="873"/>
                  </a:lnTo>
                  <a:lnTo>
                    <a:pt x="333" y="1040"/>
                  </a:lnTo>
                  <a:lnTo>
                    <a:pt x="273" y="1228"/>
                  </a:lnTo>
                  <a:lnTo>
                    <a:pt x="223" y="1423"/>
                  </a:lnTo>
                  <a:lnTo>
                    <a:pt x="195" y="1623"/>
                  </a:lnTo>
                  <a:lnTo>
                    <a:pt x="190" y="1830"/>
                  </a:lnTo>
                  <a:lnTo>
                    <a:pt x="218" y="2060"/>
                  </a:lnTo>
                  <a:lnTo>
                    <a:pt x="263" y="2260"/>
                  </a:lnTo>
                  <a:lnTo>
                    <a:pt x="343" y="2453"/>
                  </a:lnTo>
                  <a:lnTo>
                    <a:pt x="430" y="2635"/>
                  </a:lnTo>
                  <a:lnTo>
                    <a:pt x="540" y="2795"/>
                  </a:lnTo>
                  <a:lnTo>
                    <a:pt x="680" y="2990"/>
                  </a:lnTo>
                  <a:lnTo>
                    <a:pt x="845" y="3175"/>
                  </a:lnTo>
                  <a:close/>
                </a:path>
              </a:pathLst>
            </a:custGeom>
            <a:solidFill>
              <a:srgbClr val="002060"/>
            </a:solidFill>
            <a:ln w="25400">
              <a:noFill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038475" y="4611686"/>
              <a:ext cx="1304925" cy="533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Forward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The Action</a:t>
              </a: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 rot="5400000">
              <a:off x="1639782" y="1066759"/>
              <a:ext cx="2475123" cy="3773778"/>
            </a:xfrm>
            <a:custGeom>
              <a:avLst/>
              <a:gdLst>
                <a:gd name="T0" fmla="*/ 3735 w 4747"/>
                <a:gd name="T1" fmla="*/ 3900 h 7237"/>
                <a:gd name="T2" fmla="*/ 3185 w 4747"/>
                <a:gd name="T3" fmla="*/ 3485 h 7237"/>
                <a:gd name="T4" fmla="*/ 2852 w 4747"/>
                <a:gd name="T5" fmla="*/ 3125 h 7237"/>
                <a:gd name="T6" fmla="*/ 2622 w 4747"/>
                <a:gd name="T7" fmla="*/ 2625 h 7237"/>
                <a:gd name="T8" fmla="*/ 2517 w 4747"/>
                <a:gd name="T9" fmla="*/ 2183 h 7237"/>
                <a:gd name="T10" fmla="*/ 2525 w 4747"/>
                <a:gd name="T11" fmla="*/ 1793 h 7237"/>
                <a:gd name="T12" fmla="*/ 2650 w 4747"/>
                <a:gd name="T13" fmla="*/ 1308 h 7237"/>
                <a:gd name="T14" fmla="*/ 2890 w 4747"/>
                <a:gd name="T15" fmla="*/ 878 h 7237"/>
                <a:gd name="T16" fmla="*/ 3237 w 4747"/>
                <a:gd name="T17" fmla="*/ 498 h 7237"/>
                <a:gd name="T18" fmla="*/ 3555 w 4747"/>
                <a:gd name="T19" fmla="*/ 283 h 7237"/>
                <a:gd name="T20" fmla="*/ 3902 w 4747"/>
                <a:gd name="T21" fmla="*/ 153 h 7237"/>
                <a:gd name="T22" fmla="*/ 4224 w 4747"/>
                <a:gd name="T23" fmla="*/ 115 h 7237"/>
                <a:gd name="T24" fmla="*/ 4747 w 4747"/>
                <a:gd name="T25" fmla="*/ 138 h 7237"/>
                <a:gd name="T26" fmla="*/ 4274 w 4747"/>
                <a:gd name="T27" fmla="*/ 40 h 7237"/>
                <a:gd name="T28" fmla="*/ 3832 w 4747"/>
                <a:gd name="T29" fmla="*/ 0 h 7237"/>
                <a:gd name="T30" fmla="*/ 3445 w 4747"/>
                <a:gd name="T31" fmla="*/ 13 h 7237"/>
                <a:gd name="T32" fmla="*/ 3030 w 4747"/>
                <a:gd name="T33" fmla="*/ 70 h 7237"/>
                <a:gd name="T34" fmla="*/ 2535 w 4747"/>
                <a:gd name="T35" fmla="*/ 198 h 7237"/>
                <a:gd name="T36" fmla="*/ 2087 w 4747"/>
                <a:gd name="T37" fmla="*/ 388 h 7237"/>
                <a:gd name="T38" fmla="*/ 1642 w 4747"/>
                <a:gd name="T39" fmla="*/ 643 h 7237"/>
                <a:gd name="T40" fmla="*/ 1315 w 4747"/>
                <a:gd name="T41" fmla="*/ 905 h 7237"/>
                <a:gd name="T42" fmla="*/ 992 w 4747"/>
                <a:gd name="T43" fmla="*/ 1210 h 7237"/>
                <a:gd name="T44" fmla="*/ 735 w 4747"/>
                <a:gd name="T45" fmla="*/ 1530 h 7237"/>
                <a:gd name="T46" fmla="*/ 497 w 4747"/>
                <a:gd name="T47" fmla="*/ 1875 h 7237"/>
                <a:gd name="T48" fmla="*/ 312 w 4747"/>
                <a:gd name="T49" fmla="*/ 2255 h 7237"/>
                <a:gd name="T50" fmla="*/ 160 w 4747"/>
                <a:gd name="T51" fmla="*/ 2680 h 7237"/>
                <a:gd name="T52" fmla="*/ 55 w 4747"/>
                <a:gd name="T53" fmla="*/ 3110 h 7237"/>
                <a:gd name="T54" fmla="*/ 7 w 4747"/>
                <a:gd name="T55" fmla="*/ 3568 h 7237"/>
                <a:gd name="T56" fmla="*/ 7 w 4747"/>
                <a:gd name="T57" fmla="*/ 3992 h 7237"/>
                <a:gd name="T58" fmla="*/ 77 w 4747"/>
                <a:gd name="T59" fmla="*/ 4502 h 7237"/>
                <a:gd name="T60" fmla="*/ 192 w 4747"/>
                <a:gd name="T61" fmla="*/ 4945 h 7237"/>
                <a:gd name="T62" fmla="*/ 355 w 4747"/>
                <a:gd name="T63" fmla="*/ 5320 h 7237"/>
                <a:gd name="T64" fmla="*/ 552 w 4747"/>
                <a:gd name="T65" fmla="*/ 5707 h 7237"/>
                <a:gd name="T66" fmla="*/ 825 w 4747"/>
                <a:gd name="T67" fmla="*/ 6082 h 7237"/>
                <a:gd name="T68" fmla="*/ 1102 w 4747"/>
                <a:gd name="T69" fmla="*/ 6402 h 7237"/>
                <a:gd name="T70" fmla="*/ 1385 w 4747"/>
                <a:gd name="T71" fmla="*/ 6660 h 7237"/>
                <a:gd name="T72" fmla="*/ 1727 w 4747"/>
                <a:gd name="T73" fmla="*/ 6905 h 7237"/>
                <a:gd name="T74" fmla="*/ 2017 w 4747"/>
                <a:gd name="T75" fmla="*/ 7062 h 7237"/>
                <a:gd name="T76" fmla="*/ 2295 w 4747"/>
                <a:gd name="T77" fmla="*/ 7160 h 7237"/>
                <a:gd name="T78" fmla="*/ 2660 w 4747"/>
                <a:gd name="T79" fmla="*/ 7230 h 7237"/>
                <a:gd name="T80" fmla="*/ 2972 w 4747"/>
                <a:gd name="T81" fmla="*/ 7230 h 7237"/>
                <a:gd name="T82" fmla="*/ 3367 w 4747"/>
                <a:gd name="T83" fmla="*/ 7155 h 7237"/>
                <a:gd name="T84" fmla="*/ 3685 w 4747"/>
                <a:gd name="T85" fmla="*/ 7002 h 7237"/>
                <a:gd name="T86" fmla="*/ 3974 w 4747"/>
                <a:gd name="T87" fmla="*/ 6795 h 7237"/>
                <a:gd name="T88" fmla="*/ 4224 w 4747"/>
                <a:gd name="T89" fmla="*/ 6522 h 7237"/>
                <a:gd name="T90" fmla="*/ 4414 w 4747"/>
                <a:gd name="T91" fmla="*/ 6197 h 7237"/>
                <a:gd name="T92" fmla="*/ 4524 w 4747"/>
                <a:gd name="T93" fmla="*/ 5815 h 7237"/>
                <a:gd name="T94" fmla="*/ 4557 w 4747"/>
                <a:gd name="T95" fmla="*/ 5407 h 7237"/>
                <a:gd name="T96" fmla="*/ 4484 w 4747"/>
                <a:gd name="T97" fmla="*/ 4977 h 7237"/>
                <a:gd name="T98" fmla="*/ 4317 w 4747"/>
                <a:gd name="T99" fmla="*/ 4602 h 7237"/>
                <a:gd name="T100" fmla="*/ 4067 w 4747"/>
                <a:gd name="T101" fmla="*/ 4247 h 7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747"/>
                <a:gd name="T154" fmla="*/ 0 h 7237"/>
                <a:gd name="T155" fmla="*/ 4747 w 4747"/>
                <a:gd name="T156" fmla="*/ 7237 h 72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747" h="7237">
                  <a:moveTo>
                    <a:pt x="3902" y="4062"/>
                  </a:moveTo>
                  <a:lnTo>
                    <a:pt x="3735" y="3900"/>
                  </a:lnTo>
                  <a:lnTo>
                    <a:pt x="3560" y="3762"/>
                  </a:lnTo>
                  <a:lnTo>
                    <a:pt x="3185" y="3485"/>
                  </a:lnTo>
                  <a:lnTo>
                    <a:pt x="2992" y="3305"/>
                  </a:lnTo>
                  <a:lnTo>
                    <a:pt x="2852" y="3125"/>
                  </a:lnTo>
                  <a:lnTo>
                    <a:pt x="2705" y="2848"/>
                  </a:lnTo>
                  <a:lnTo>
                    <a:pt x="2622" y="2625"/>
                  </a:lnTo>
                  <a:lnTo>
                    <a:pt x="2545" y="2395"/>
                  </a:lnTo>
                  <a:lnTo>
                    <a:pt x="2517" y="2183"/>
                  </a:lnTo>
                  <a:lnTo>
                    <a:pt x="2512" y="1973"/>
                  </a:lnTo>
                  <a:lnTo>
                    <a:pt x="2525" y="1793"/>
                  </a:lnTo>
                  <a:lnTo>
                    <a:pt x="2567" y="1543"/>
                  </a:lnTo>
                  <a:lnTo>
                    <a:pt x="2650" y="1308"/>
                  </a:lnTo>
                  <a:lnTo>
                    <a:pt x="2752" y="1100"/>
                  </a:lnTo>
                  <a:lnTo>
                    <a:pt x="2890" y="878"/>
                  </a:lnTo>
                  <a:lnTo>
                    <a:pt x="3085" y="653"/>
                  </a:lnTo>
                  <a:lnTo>
                    <a:pt x="3237" y="498"/>
                  </a:lnTo>
                  <a:lnTo>
                    <a:pt x="3395" y="378"/>
                  </a:lnTo>
                  <a:lnTo>
                    <a:pt x="3555" y="283"/>
                  </a:lnTo>
                  <a:lnTo>
                    <a:pt x="3722" y="208"/>
                  </a:lnTo>
                  <a:lnTo>
                    <a:pt x="3902" y="153"/>
                  </a:lnTo>
                  <a:lnTo>
                    <a:pt x="4094" y="125"/>
                  </a:lnTo>
                  <a:lnTo>
                    <a:pt x="4224" y="115"/>
                  </a:lnTo>
                  <a:lnTo>
                    <a:pt x="4377" y="110"/>
                  </a:lnTo>
                  <a:lnTo>
                    <a:pt x="4747" y="138"/>
                  </a:lnTo>
                  <a:lnTo>
                    <a:pt x="4474" y="73"/>
                  </a:lnTo>
                  <a:lnTo>
                    <a:pt x="4274" y="40"/>
                  </a:lnTo>
                  <a:lnTo>
                    <a:pt x="4054" y="13"/>
                  </a:lnTo>
                  <a:lnTo>
                    <a:pt x="3832" y="0"/>
                  </a:lnTo>
                  <a:lnTo>
                    <a:pt x="3642" y="0"/>
                  </a:lnTo>
                  <a:lnTo>
                    <a:pt x="3445" y="13"/>
                  </a:lnTo>
                  <a:lnTo>
                    <a:pt x="3227" y="33"/>
                  </a:lnTo>
                  <a:lnTo>
                    <a:pt x="3030" y="70"/>
                  </a:lnTo>
                  <a:lnTo>
                    <a:pt x="2792" y="125"/>
                  </a:lnTo>
                  <a:lnTo>
                    <a:pt x="2535" y="198"/>
                  </a:lnTo>
                  <a:lnTo>
                    <a:pt x="2285" y="295"/>
                  </a:lnTo>
                  <a:lnTo>
                    <a:pt x="2087" y="388"/>
                  </a:lnTo>
                  <a:lnTo>
                    <a:pt x="1870" y="503"/>
                  </a:lnTo>
                  <a:lnTo>
                    <a:pt x="1642" y="643"/>
                  </a:lnTo>
                  <a:lnTo>
                    <a:pt x="1477" y="773"/>
                  </a:lnTo>
                  <a:lnTo>
                    <a:pt x="1315" y="905"/>
                  </a:lnTo>
                  <a:lnTo>
                    <a:pt x="1145" y="1063"/>
                  </a:lnTo>
                  <a:lnTo>
                    <a:pt x="992" y="1210"/>
                  </a:lnTo>
                  <a:lnTo>
                    <a:pt x="867" y="1363"/>
                  </a:lnTo>
                  <a:lnTo>
                    <a:pt x="735" y="1530"/>
                  </a:lnTo>
                  <a:lnTo>
                    <a:pt x="617" y="1695"/>
                  </a:lnTo>
                  <a:lnTo>
                    <a:pt x="497" y="1875"/>
                  </a:lnTo>
                  <a:lnTo>
                    <a:pt x="402" y="2060"/>
                  </a:lnTo>
                  <a:lnTo>
                    <a:pt x="312" y="2255"/>
                  </a:lnTo>
                  <a:lnTo>
                    <a:pt x="230" y="2458"/>
                  </a:lnTo>
                  <a:lnTo>
                    <a:pt x="160" y="2680"/>
                  </a:lnTo>
                  <a:lnTo>
                    <a:pt x="97" y="2893"/>
                  </a:lnTo>
                  <a:lnTo>
                    <a:pt x="55" y="3110"/>
                  </a:lnTo>
                  <a:lnTo>
                    <a:pt x="22" y="3360"/>
                  </a:lnTo>
                  <a:lnTo>
                    <a:pt x="7" y="3568"/>
                  </a:lnTo>
                  <a:lnTo>
                    <a:pt x="0" y="3775"/>
                  </a:lnTo>
                  <a:lnTo>
                    <a:pt x="7" y="3992"/>
                  </a:lnTo>
                  <a:lnTo>
                    <a:pt x="37" y="4242"/>
                  </a:lnTo>
                  <a:lnTo>
                    <a:pt x="77" y="4502"/>
                  </a:lnTo>
                  <a:lnTo>
                    <a:pt x="132" y="4722"/>
                  </a:lnTo>
                  <a:lnTo>
                    <a:pt x="192" y="4945"/>
                  </a:lnTo>
                  <a:lnTo>
                    <a:pt x="262" y="5125"/>
                  </a:lnTo>
                  <a:lnTo>
                    <a:pt x="355" y="5320"/>
                  </a:lnTo>
                  <a:lnTo>
                    <a:pt x="437" y="5500"/>
                  </a:lnTo>
                  <a:lnTo>
                    <a:pt x="552" y="5707"/>
                  </a:lnTo>
                  <a:lnTo>
                    <a:pt x="687" y="5912"/>
                  </a:lnTo>
                  <a:lnTo>
                    <a:pt x="825" y="6082"/>
                  </a:lnTo>
                  <a:lnTo>
                    <a:pt x="955" y="6245"/>
                  </a:lnTo>
                  <a:lnTo>
                    <a:pt x="1102" y="6402"/>
                  </a:lnTo>
                  <a:lnTo>
                    <a:pt x="1255" y="6550"/>
                  </a:lnTo>
                  <a:lnTo>
                    <a:pt x="1385" y="6660"/>
                  </a:lnTo>
                  <a:lnTo>
                    <a:pt x="1550" y="6795"/>
                  </a:lnTo>
                  <a:lnTo>
                    <a:pt x="1727" y="6905"/>
                  </a:lnTo>
                  <a:lnTo>
                    <a:pt x="1870" y="6990"/>
                  </a:lnTo>
                  <a:lnTo>
                    <a:pt x="2017" y="7062"/>
                  </a:lnTo>
                  <a:lnTo>
                    <a:pt x="2157" y="7117"/>
                  </a:lnTo>
                  <a:lnTo>
                    <a:pt x="2295" y="7160"/>
                  </a:lnTo>
                  <a:lnTo>
                    <a:pt x="2502" y="7210"/>
                  </a:lnTo>
                  <a:lnTo>
                    <a:pt x="2660" y="7230"/>
                  </a:lnTo>
                  <a:lnTo>
                    <a:pt x="2822" y="7237"/>
                  </a:lnTo>
                  <a:lnTo>
                    <a:pt x="2972" y="7230"/>
                  </a:lnTo>
                  <a:lnTo>
                    <a:pt x="3172" y="7202"/>
                  </a:lnTo>
                  <a:lnTo>
                    <a:pt x="3367" y="7155"/>
                  </a:lnTo>
                  <a:lnTo>
                    <a:pt x="3542" y="7085"/>
                  </a:lnTo>
                  <a:lnTo>
                    <a:pt x="3685" y="7002"/>
                  </a:lnTo>
                  <a:lnTo>
                    <a:pt x="3847" y="6905"/>
                  </a:lnTo>
                  <a:lnTo>
                    <a:pt x="3974" y="6795"/>
                  </a:lnTo>
                  <a:lnTo>
                    <a:pt x="4109" y="6670"/>
                  </a:lnTo>
                  <a:lnTo>
                    <a:pt x="4224" y="6522"/>
                  </a:lnTo>
                  <a:lnTo>
                    <a:pt x="4332" y="6365"/>
                  </a:lnTo>
                  <a:lnTo>
                    <a:pt x="4414" y="6197"/>
                  </a:lnTo>
                  <a:lnTo>
                    <a:pt x="4474" y="6010"/>
                  </a:lnTo>
                  <a:lnTo>
                    <a:pt x="4524" y="5815"/>
                  </a:lnTo>
                  <a:lnTo>
                    <a:pt x="4552" y="5615"/>
                  </a:lnTo>
                  <a:lnTo>
                    <a:pt x="4557" y="5407"/>
                  </a:lnTo>
                  <a:lnTo>
                    <a:pt x="4529" y="5177"/>
                  </a:lnTo>
                  <a:lnTo>
                    <a:pt x="4484" y="4977"/>
                  </a:lnTo>
                  <a:lnTo>
                    <a:pt x="4404" y="4785"/>
                  </a:lnTo>
                  <a:lnTo>
                    <a:pt x="4317" y="4602"/>
                  </a:lnTo>
                  <a:lnTo>
                    <a:pt x="4207" y="4442"/>
                  </a:lnTo>
                  <a:lnTo>
                    <a:pt x="4067" y="4247"/>
                  </a:lnTo>
                  <a:lnTo>
                    <a:pt x="3902" y="4062"/>
                  </a:lnTo>
                  <a:close/>
                </a:path>
              </a:pathLst>
            </a:custGeom>
            <a:solidFill>
              <a:srgbClr val="9E372E"/>
            </a:solidFill>
            <a:ln w="25400">
              <a:noFill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5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219200" y="2682874"/>
              <a:ext cx="1522413" cy="5572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Deepen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The Learning</a:t>
              </a: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 rot="5400000">
              <a:off x="4874674" y="3249696"/>
              <a:ext cx="485775" cy="1676400"/>
            </a:xfrm>
            <a:prstGeom prst="downArrow">
              <a:avLst>
                <a:gd name="adj1" fmla="val 50000"/>
                <a:gd name="adj2" fmla="val 86275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189DD"/>
                </a:solidFill>
              </a:endParaRPr>
            </a:p>
          </p:txBody>
        </p: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167062" y="1477232"/>
            <a:ext cx="370622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Arial" charset="0"/>
              </a:rPr>
              <a:t>The dynamic capacities to </a:t>
            </a:r>
            <a:r>
              <a:rPr lang="en-US" sz="3200" b="1" dirty="0" smtClean="0">
                <a:solidFill>
                  <a:srgbClr val="660066"/>
                </a:solidFill>
                <a:latin typeface="Arial" charset="0"/>
              </a:rPr>
              <a:t>originate, create, learn and produce </a:t>
            </a:r>
            <a:r>
              <a:rPr lang="en-US" sz="3200" dirty="0" smtClean="0">
                <a:latin typeface="Arial" charset="0"/>
              </a:rPr>
              <a:t>desired results while being free to </a:t>
            </a:r>
            <a:r>
              <a:rPr lang="en-US" sz="3200" b="1" dirty="0" smtClean="0">
                <a:solidFill>
                  <a:srgbClr val="660066"/>
                </a:solidFill>
                <a:latin typeface="Arial" charset="0"/>
              </a:rPr>
              <a:t>express from Essence </a:t>
            </a:r>
            <a:r>
              <a:rPr lang="en-US" sz="3200" dirty="0" smtClean="0">
                <a:latin typeface="Arial" charset="0"/>
              </a:rPr>
              <a:t>in any relationship</a:t>
            </a:r>
            <a:endParaRPr lang="en-US" sz="32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3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524932" y="2667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Coach </a:t>
            </a:r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Vision &amp; </a:t>
            </a:r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/>
            </a:r>
            <a:b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</a:br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Personal Essence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2400" y="1752600"/>
            <a:ext cx="8915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marR="0" lvl="0" indent="-331788" defTabSz="914400" rtl="0" eaLnBrk="0" fontAlgn="base" latinLnBrk="0" hangingPunct="0">
              <a:lnSpc>
                <a:spcPct val="100000"/>
              </a:lnSpc>
              <a:spcBef>
                <a:spcPts val="1464"/>
              </a:spcBef>
              <a:spcAft>
                <a:spcPts val="12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</a:rPr>
              <a:t>I am generative wholeness, liberator of potential, bold evocative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</a:rPr>
              <a:t> coach</a:t>
            </a:r>
          </a:p>
          <a:p>
            <a:pPr marL="684213" marR="0" lvl="0" indent="-331788" defTabSz="914400" rtl="0" eaLnBrk="0" fontAlgn="base" latinLnBrk="0" hangingPunct="0">
              <a:lnSpc>
                <a:spcPct val="100000"/>
              </a:lnSpc>
              <a:spcBef>
                <a:spcPts val="1464"/>
              </a:spcBef>
              <a:spcAft>
                <a:spcPts val="12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3600" b="1" i="1" kern="0" dirty="0" smtClean="0">
                <a:solidFill>
                  <a:srgbClr val="800000"/>
                </a:solidFill>
                <a:latin typeface="+mn-lt"/>
              </a:rPr>
              <a:t>I am alchemical seer, </a:t>
            </a:r>
            <a:r>
              <a:rPr lang="en-US" sz="3600" b="1" i="1" kern="0" dirty="0" smtClean="0">
                <a:solidFill>
                  <a:srgbClr val="800000"/>
                </a:solidFill>
                <a:latin typeface="+mn-lt"/>
              </a:rPr>
              <a:t>black pearl luminescence, savvy </a:t>
            </a:r>
            <a:r>
              <a:rPr lang="en-US" sz="3600" b="1" i="1" kern="0" dirty="0" smtClean="0">
                <a:solidFill>
                  <a:srgbClr val="800000"/>
                </a:solidFill>
                <a:latin typeface="+mn-lt"/>
              </a:rPr>
              <a:t>sassy love, elegant imaginator, free generous spirit riding on the winds of joy</a:t>
            </a:r>
            <a:endParaRPr lang="en-US" sz="3600" b="1" i="1" kern="0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5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3201" y="1219200"/>
            <a:ext cx="8699500" cy="46166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hangingPunct="0">
              <a:spcAft>
                <a:spcPts val="5400"/>
              </a:spcAft>
            </a:pPr>
            <a:r>
              <a:rPr lang="en-US" sz="4200" b="1" dirty="0" smtClean="0">
                <a:solidFill>
                  <a:srgbClr val="000090"/>
                </a:solidFill>
                <a:latin typeface="Arial"/>
                <a:cs typeface="Arial"/>
              </a:rPr>
              <a:t>Choose your professional experience each moment so that you are a model of wholeness and demonstrate for your clients </a:t>
            </a:r>
            <a:r>
              <a:rPr lang="en-US" sz="4200" b="1" u="sng" dirty="0" smtClean="0">
                <a:solidFill>
                  <a:srgbClr val="800000"/>
                </a:solidFill>
                <a:latin typeface="Arial"/>
                <a:cs typeface="Arial"/>
              </a:rPr>
              <a:t>the positive impact of self-care, self-awareness and self-development.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1464545" y="296863"/>
            <a:ext cx="6282455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Professional Sovereignty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6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1997945" y="457200"/>
            <a:ext cx="50886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Intention Statement: </a:t>
            </a:r>
            <a:r>
              <a:rPr lang="en-US" sz="3200" b="1" dirty="0" smtClean="0">
                <a:solidFill>
                  <a:srgbClr val="660066"/>
                </a:solidFill>
                <a:latin typeface="Arial"/>
                <a:cs typeface="Arial"/>
              </a:rPr>
              <a:t>Definition</a:t>
            </a:r>
            <a:endParaRPr lang="en-US" sz="32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201" y="1632734"/>
            <a:ext cx="86995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 hangingPunct="0">
              <a:spcAft>
                <a:spcPts val="4800"/>
              </a:spcAft>
              <a:buFont typeface="Arial"/>
              <a:buChar char="•"/>
            </a:pPr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A tangible expression of emotional and physical, felt experience you most want. </a:t>
            </a:r>
          </a:p>
          <a:p>
            <a:pPr marL="233363" indent="-233363" hangingPunct="0">
              <a:spcAft>
                <a:spcPts val="4800"/>
              </a:spcAft>
              <a:buFont typeface="Arial"/>
              <a:buChar char="•"/>
            </a:pPr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Written in the first person, “I” voice and present tense, as if it is happening already in your experience.</a:t>
            </a:r>
          </a:p>
        </p:txBody>
      </p:sp>
    </p:spTree>
    <p:extLst>
      <p:ext uri="{BB962C8B-B14F-4D97-AF65-F5344CB8AC3E}">
        <p14:creationId xmlns:p14="http://schemas.microsoft.com/office/powerpoint/2010/main" val="396901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1997945" y="228600"/>
            <a:ext cx="50886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Intention Statement: </a:t>
            </a:r>
            <a:r>
              <a:rPr lang="en-US" sz="3200" b="1" dirty="0" smtClean="0">
                <a:solidFill>
                  <a:srgbClr val="660066"/>
                </a:solidFill>
                <a:latin typeface="Arial"/>
                <a:cs typeface="Arial"/>
              </a:rPr>
              <a:t>Examples</a:t>
            </a:r>
            <a:endParaRPr lang="en-US" sz="32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1" y="1447800"/>
            <a:ext cx="86995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2400"/>
              </a:spcAft>
              <a:buFont typeface="Arial"/>
              <a:buChar char="•"/>
            </a:pPr>
            <a:r>
              <a:rPr lang="en-US" sz="4000" b="1" i="1" dirty="0" smtClean="0">
                <a:solidFill>
                  <a:srgbClr val="614600"/>
                </a:solidFill>
              </a:rPr>
              <a:t> </a:t>
            </a:r>
            <a:r>
              <a:rPr lang="en-US" sz="3200" b="1" i="1" dirty="0" smtClean="0">
                <a:solidFill>
                  <a:srgbClr val="000090"/>
                </a:solidFill>
              </a:rPr>
              <a:t>Professional Sovereignty</a:t>
            </a:r>
          </a:p>
          <a:p>
            <a:pPr marL="687388" lvl="1" indent="-230188" hangingPunct="0">
              <a:spcAft>
                <a:spcPts val="2400"/>
              </a:spcAft>
              <a:buFont typeface="Arial"/>
              <a:buChar char="•"/>
            </a:pPr>
            <a:r>
              <a:rPr lang="en-US" sz="3200" b="1" i="1" dirty="0" smtClean="0">
                <a:solidFill>
                  <a:srgbClr val="800000"/>
                </a:solidFill>
              </a:rPr>
              <a:t>I recharge my well by powerful play and spontaneous spirit</a:t>
            </a:r>
          </a:p>
          <a:p>
            <a:pPr hangingPunct="0">
              <a:spcAft>
                <a:spcPts val="2400"/>
              </a:spcAft>
              <a:buFont typeface="Arial"/>
              <a:buChar char="•"/>
            </a:pPr>
            <a:r>
              <a:rPr lang="en-US" sz="3200" b="1" i="1" dirty="0" smtClean="0">
                <a:solidFill>
                  <a:srgbClr val="000090"/>
                </a:solidFill>
              </a:rPr>
              <a:t> Collaborators &amp; Resources</a:t>
            </a:r>
          </a:p>
          <a:p>
            <a:pPr marL="687388" lvl="1" indent="-230188" hangingPunct="0">
              <a:spcAft>
                <a:spcPts val="2400"/>
              </a:spcAft>
              <a:buFont typeface="Arial"/>
              <a:buChar char="•"/>
            </a:pPr>
            <a:r>
              <a:rPr lang="en-US" sz="3200" b="1" i="1" dirty="0" smtClean="0">
                <a:solidFill>
                  <a:srgbClr val="800000"/>
                </a:solidFill>
              </a:rPr>
              <a:t>I generously invite partnering that generates triple wins and pays forward every creative act</a:t>
            </a:r>
            <a:r>
              <a:rPr lang="en-US" sz="3200" dirty="0" smtClean="0">
                <a:solidFill>
                  <a:srgbClr val="800000"/>
                </a:solidFill>
              </a:rPr>
              <a:t> </a:t>
            </a:r>
            <a:endParaRPr lang="en-US" sz="3200" b="1" i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0" y="-152400"/>
            <a:ext cx="9144000" cy="123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hangingPunct="0"/>
            <a:r>
              <a:rPr lang="en-US" sz="3800" b="1" i="1" cap="all" dirty="0" smtClean="0">
                <a:solidFill>
                  <a:srgbClr val="66006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4Cs</a:t>
            </a:r>
            <a:r>
              <a:rPr lang="en-US" sz="3800" b="1" cap="all" dirty="0" smtClean="0">
                <a:solidFill>
                  <a:srgbClr val="660066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of professional presence™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465"/>
              </p:ext>
            </p:extLst>
          </p:nvPr>
        </p:nvGraphicFramePr>
        <p:xfrm>
          <a:off x="183092" y="914400"/>
          <a:ext cx="8782563" cy="503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507"/>
                <a:gridCol w="5752056"/>
              </a:tblGrid>
              <a:tr h="58217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smtClean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Claim</a:t>
                      </a:r>
                      <a:endParaRPr lang="en-US" sz="3000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I say</a:t>
                      </a:r>
                      <a:r>
                        <a:rPr lang="en-US" sz="26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it proudly that I am a p</a:t>
                      </a:r>
                      <a:r>
                        <a:rPr lang="en-US" sz="2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rofessional coach, 100%</a:t>
                      </a:r>
                      <a:endParaRPr lang="en-US" sz="2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435496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smtClean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Communicate</a:t>
                      </a:r>
                      <a:endParaRPr lang="en-US" sz="3000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26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perceive, hear and express from the heart revealing my Essence and passion</a:t>
                      </a:r>
                      <a:endParaRPr lang="en-US" sz="2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82172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Collaborate</a:t>
                      </a:r>
                      <a:endParaRPr lang="en-US" sz="3000" b="1" dirty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I generate solutions</a:t>
                      </a:r>
                      <a:r>
                        <a:rPr lang="en-US" sz="26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that are client-driven and filled with reciprocal inspiration</a:t>
                      </a:r>
                      <a:endParaRPr lang="en-US" sz="2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435496">
                <a:tc>
                  <a:txBody>
                    <a:bodyPr/>
                    <a:lstStyle/>
                    <a:p>
                      <a:pPr algn="r"/>
                      <a:r>
                        <a:rPr lang="en-US" sz="3000" b="1" dirty="0" smtClean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Connect</a:t>
                      </a:r>
                      <a:endParaRPr lang="en-US" sz="3000" b="1" dirty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I powerfully invite clients to engage based on mutual conditions of satisfaction</a:t>
                      </a:r>
                      <a:endParaRPr lang="en-US" sz="2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58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1"/>
            <a:ext cx="9144000" cy="605502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19</a:t>
            </a:fld>
            <a:endParaRPr lang="en-US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524932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A Coach’s Tool Kit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8915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marR="0" lvl="0" indent="-331788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Claim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Awareness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Building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00" b="1" kern="0" dirty="0" smtClean="0">
                <a:solidFill>
                  <a:srgbClr val="000090"/>
                </a:solidFill>
              </a:rPr>
              <a:t>Communicate </a:t>
            </a:r>
            <a:r>
              <a:rPr lang="en-US" sz="3600" b="1" kern="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3600" b="1" kern="0" dirty="0" smtClean="0">
                <a:solidFill>
                  <a:srgbClr val="800000"/>
                </a:solidFill>
                <a:sym typeface="Wingdings"/>
              </a:rPr>
              <a:t> Clarity </a:t>
            </a:r>
            <a:r>
              <a:rPr lang="en-US" sz="3600" b="1" kern="0" dirty="0" smtClean="0">
                <a:solidFill>
                  <a:srgbClr val="000090"/>
                </a:solidFill>
                <a:sym typeface="Wingdings"/>
              </a:rPr>
              <a:t>Building</a:t>
            </a:r>
            <a:endParaRPr lang="en-US" sz="3600" b="1" kern="0" dirty="0" smtClean="0">
              <a:solidFill>
                <a:srgbClr val="000090"/>
              </a:solidFill>
            </a:endParaRPr>
          </a:p>
          <a:p>
            <a:pPr marL="684213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00" b="1" kern="0" dirty="0" smtClean="0">
                <a:solidFill>
                  <a:srgbClr val="000090"/>
                </a:solidFill>
              </a:rPr>
              <a:t>Collaborate </a:t>
            </a:r>
            <a:r>
              <a:rPr lang="en-US" sz="3600" b="1" kern="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3600" b="1" kern="0" dirty="0" smtClean="0">
                <a:solidFill>
                  <a:srgbClr val="800000"/>
                </a:solidFill>
                <a:sym typeface="Wingdings"/>
              </a:rPr>
              <a:t>Alignment</a:t>
            </a:r>
            <a:r>
              <a:rPr lang="en-US" sz="3600" b="1" kern="0" dirty="0" smtClean="0">
                <a:solidFill>
                  <a:srgbClr val="000090"/>
                </a:solidFill>
                <a:sym typeface="Wingdings"/>
              </a:rPr>
              <a:t> Building</a:t>
            </a:r>
          </a:p>
          <a:p>
            <a:pPr marL="684213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00" b="1" kern="0" dirty="0" smtClean="0">
                <a:solidFill>
                  <a:srgbClr val="000090"/>
                </a:solidFill>
                <a:sym typeface="Wingdings"/>
              </a:rPr>
              <a:t>Connect  </a:t>
            </a:r>
            <a:r>
              <a:rPr lang="en-US" sz="3600" b="1" kern="0" dirty="0" smtClean="0">
                <a:solidFill>
                  <a:srgbClr val="800000"/>
                </a:solidFill>
                <a:sym typeface="Wingdings"/>
              </a:rPr>
              <a:t>Action &amp; Results</a:t>
            </a:r>
            <a:endParaRPr lang="en-US" sz="3600" b="1" kern="0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6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457200" y="152400"/>
            <a:ext cx="8229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6000" b="1" dirty="0" smtClean="0">
                <a:solidFill>
                  <a:srgbClr val="660066"/>
                </a:solidFill>
                <a:latin typeface="Verdana"/>
                <a:cs typeface="Verdana"/>
              </a:rPr>
              <a:t>Introductions</a:t>
            </a:r>
            <a:endParaRPr lang="en-US" sz="6000" b="1" dirty="0">
              <a:solidFill>
                <a:srgbClr val="660066"/>
              </a:solidFill>
              <a:latin typeface="Verdana"/>
              <a:cs typeface="Verdan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your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600" b="1" kern="0" dirty="0" smtClean="0">
                <a:solidFill>
                  <a:srgbClr val="000090"/>
                </a:solidFill>
                <a:latin typeface="+mn-lt"/>
              </a:rPr>
              <a:t>Coaching mindset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lvl="0" indent="-34290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b="1" i="1" dirty="0" smtClean="0">
                <a:solidFill>
                  <a:srgbClr val="0000FF"/>
                </a:solidFill>
              </a:rPr>
              <a:t>Ease and comfort revealing complacency and habit?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stretch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will you risk to grow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lvl="0" indent="-34290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b="1" i="1" dirty="0" smtClean="0">
                <a:solidFill>
                  <a:srgbClr val="0000FF"/>
                </a:solidFill>
              </a:rPr>
              <a:t>Into the territory of innovation and catalytic insight?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you here for?</a:t>
            </a:r>
          </a:p>
          <a:p>
            <a:pPr marL="342900" lvl="0" indent="-34290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b="1" i="1" dirty="0" smtClean="0">
                <a:solidFill>
                  <a:srgbClr val="0000FF"/>
                </a:solidFill>
              </a:rPr>
              <a:t>Explore Skills and Methods to Develop Over Time?</a:t>
            </a:r>
          </a:p>
          <a:p>
            <a:pPr marL="342900" lvl="0" indent="-34290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Peer Learning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Deepening to Challenge </a:t>
            </a:r>
            <a:r>
              <a:rPr lang="en-US" sz="2400" b="1" i="1" kern="0" noProof="0" dirty="0" smtClean="0">
                <a:solidFill>
                  <a:srgbClr val="0000FF"/>
                </a:solidFill>
                <a:latin typeface="+mn-lt"/>
              </a:rPr>
              <a:t>You?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5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524932" y="3048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Three Pillars: </a:t>
            </a:r>
            <a:b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</a:br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Generative Thriving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1447800"/>
            <a:ext cx="8915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 smtClean="0">
                <a:solidFill>
                  <a:srgbClr val="000090"/>
                </a:solidFill>
              </a:rPr>
              <a:t>Engaging </a:t>
            </a:r>
            <a:r>
              <a:rPr lang="en-US" sz="4000" b="1" kern="0" dirty="0" smtClean="0">
                <a:solidFill>
                  <a:srgbClr val="000090"/>
                </a:solidFill>
              </a:rPr>
              <a:t>from Wholeness liberates</a:t>
            </a:r>
          </a:p>
          <a:p>
            <a:pPr marL="684213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 smtClean="0">
                <a:solidFill>
                  <a:srgbClr val="000090"/>
                </a:solidFill>
              </a:rPr>
              <a:t>Coaching our </a:t>
            </a:r>
            <a:r>
              <a:rPr lang="en-US" sz="4000" b="1" i="1" kern="0" dirty="0" smtClean="0">
                <a:solidFill>
                  <a:srgbClr val="000090"/>
                </a:solidFill>
              </a:rPr>
              <a:t>relationship</a:t>
            </a:r>
            <a:r>
              <a:rPr lang="en-US" sz="4000" b="1" kern="0" dirty="0" smtClean="0">
                <a:solidFill>
                  <a:srgbClr val="000090"/>
                </a:solidFill>
              </a:rPr>
              <a:t> to emergence is </a:t>
            </a:r>
            <a:r>
              <a:rPr lang="en-US" sz="4000" b="1" kern="0" dirty="0" smtClean="0">
                <a:solidFill>
                  <a:srgbClr val="000090"/>
                </a:solidFill>
              </a:rPr>
              <a:t>generative</a:t>
            </a:r>
          </a:p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90"/>
                </a:solidFill>
              </a:rPr>
              <a:t>Revealing Essence strengthens Client </a:t>
            </a:r>
            <a:r>
              <a:rPr lang="en-US" sz="4000" b="1" kern="0" dirty="0" smtClean="0">
                <a:solidFill>
                  <a:srgbClr val="000090"/>
                </a:solidFill>
              </a:rPr>
              <a:t>Sovereignty</a:t>
            </a:r>
            <a:endParaRPr lang="en-US" sz="4000" b="1" kern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524932" y="1524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Practices ~ Methods ~ Tools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6200" y="10668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marR="0" lvl="0" indent="-331788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</a:rPr>
              <a:t>Self Reflection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</a:rPr>
              <a:t> is Essential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b="1" kern="0" baseline="0" dirty="0" smtClean="0">
                <a:solidFill>
                  <a:srgbClr val="800000"/>
                </a:solidFill>
                <a:latin typeface="+mn-lt"/>
              </a:rPr>
              <a:t>Recordings: Recognizing &amp; Evolving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</a:rPr>
              <a:t>Transcripts: Perceiving &amp; Imagining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</a:rPr>
              <a:t>Experimenting: Learning Styles &amp; Exaggeration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</a:endParaRPr>
          </a:p>
          <a:p>
            <a:pPr marL="684213" lvl="0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b="1" kern="0" dirty="0" smtClean="0">
                <a:solidFill>
                  <a:srgbClr val="000090"/>
                </a:solidFill>
              </a:rPr>
              <a:t>Engaging in Mentor Coaching &amp; Coaching Supervision</a:t>
            </a:r>
          </a:p>
          <a:p>
            <a:pPr marL="684213" lvl="0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b="1" kern="0" dirty="0" smtClean="0">
                <a:solidFill>
                  <a:srgbClr val="000090"/>
                </a:solidFill>
              </a:rPr>
              <a:t>Peer Triads: </a:t>
            </a:r>
            <a:r>
              <a:rPr lang="en-US" sz="3000" b="1" kern="0" dirty="0" smtClean="0">
                <a:solidFill>
                  <a:srgbClr val="800000"/>
                </a:solidFill>
              </a:rPr>
              <a:t>Coach-Client-Observer</a:t>
            </a:r>
          </a:p>
          <a:p>
            <a:pPr marL="684213" lvl="0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b="1" kern="0" dirty="0" smtClean="0">
                <a:solidFill>
                  <a:srgbClr val="000090"/>
                </a:solidFill>
              </a:rPr>
              <a:t>Public Fishbowl Coaching</a:t>
            </a:r>
          </a:p>
          <a:p>
            <a:pPr marL="684213" lvl="0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000" b="1" kern="0" dirty="0" smtClean="0">
                <a:solidFill>
                  <a:srgbClr val="000090"/>
                </a:solidFill>
              </a:rPr>
              <a:t>Self Assess &amp; Development </a:t>
            </a:r>
            <a:r>
              <a:rPr lang="en-US" sz="3000" b="1" kern="0" dirty="0" smtClean="0">
                <a:solidFill>
                  <a:srgbClr val="000090"/>
                </a:solidFill>
              </a:rPr>
              <a:t>Plan</a:t>
            </a:r>
            <a:endParaRPr lang="en-US" sz="3000" b="1" kern="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2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524932" y="1524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In Between Sessions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marR="0" lvl="0" indent="-331788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</a:t>
            </a:r>
            <a:r>
              <a:rPr lang="en-US" sz="4000" b="1" kern="0" dirty="0" smtClean="0">
                <a:solidFill>
                  <a:srgbClr val="000090"/>
                </a:solidFill>
                <a:latin typeface="+mn-lt"/>
              </a:rPr>
              <a:t>al Practice: Weekly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00" b="1" kern="0" dirty="0" smtClean="0">
                <a:solidFill>
                  <a:srgbClr val="800000"/>
                </a:solidFill>
              </a:rPr>
              <a:t>Self Reflection methods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00" b="1" kern="0" dirty="0" smtClean="0">
                <a:solidFill>
                  <a:srgbClr val="800000"/>
                </a:solidFill>
              </a:rPr>
              <a:t>Self Assess &amp; Development Plan</a:t>
            </a:r>
            <a:endParaRPr lang="en-US" sz="3600" b="1" kern="0" baseline="0" dirty="0" smtClean="0">
              <a:solidFill>
                <a:srgbClr val="800000"/>
              </a:solidFill>
              <a:latin typeface="+mn-lt"/>
            </a:endParaRPr>
          </a:p>
          <a:p>
            <a:pPr marL="684213" lvl="0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 smtClean="0">
                <a:solidFill>
                  <a:srgbClr val="000090"/>
                </a:solidFill>
              </a:rPr>
              <a:t>Triad Practice: </a:t>
            </a:r>
            <a:r>
              <a:rPr lang="en-US" sz="4000" b="1" kern="0" dirty="0" smtClean="0">
                <a:solidFill>
                  <a:srgbClr val="000090"/>
                </a:solidFill>
              </a:rPr>
              <a:t>3-6 </a:t>
            </a:r>
            <a:r>
              <a:rPr lang="en-US" sz="4000" b="1" kern="0" dirty="0" smtClean="0">
                <a:solidFill>
                  <a:srgbClr val="000090"/>
                </a:solidFill>
              </a:rPr>
              <a:t>Times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00" b="1" kern="0" dirty="0" smtClean="0">
                <a:solidFill>
                  <a:srgbClr val="800000"/>
                </a:solidFill>
              </a:rPr>
              <a:t>Record and apply personal practices 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4000" b="1" kern="0" dirty="0" smtClean="0">
              <a:solidFill>
                <a:srgbClr val="FFFFFF"/>
              </a:solidFill>
            </a:endParaRPr>
          </a:p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4000" b="1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1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23</a:t>
            </a:fld>
            <a:endParaRPr lang="en-US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524932" y="1524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In Between Sessions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914400"/>
            <a:ext cx="8763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lvl="0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 smtClean="0">
                <a:solidFill>
                  <a:srgbClr val="000090"/>
                </a:solidFill>
              </a:rPr>
              <a:t>3 Inquiries: Journal &amp; Share one per month with your peers</a:t>
            </a:r>
          </a:p>
          <a:p>
            <a:pPr marL="866775" indent="-514350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+mj-lt"/>
              <a:buAutoNum type="arabicPeriod"/>
              <a:defRPr/>
            </a:pPr>
            <a:r>
              <a:rPr lang="en-US" sz="3000" b="1" i="1" dirty="0" smtClean="0">
                <a:solidFill>
                  <a:srgbClr val="800000"/>
                </a:solidFill>
              </a:rPr>
              <a:t>What stops me from naturally expressing my full potency?</a:t>
            </a:r>
          </a:p>
          <a:p>
            <a:pPr marL="866775" indent="-514350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+mj-lt"/>
              <a:buAutoNum type="arabicPeriod"/>
              <a:defRPr/>
            </a:pPr>
            <a:r>
              <a:rPr lang="en-US" sz="3200" b="1" i="1" dirty="0" smtClean="0">
                <a:solidFill>
                  <a:srgbClr val="800000"/>
                </a:solidFill>
              </a:rPr>
              <a:t>What permission is required to embody wholeness, the freedom to express from Essence?</a:t>
            </a:r>
          </a:p>
          <a:p>
            <a:pPr marL="866775" indent="-514350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+mj-lt"/>
              <a:buAutoNum type="arabicPeriod"/>
              <a:defRPr/>
            </a:pPr>
            <a:r>
              <a:rPr lang="en-US" sz="3200" b="1" i="1" dirty="0" smtClean="0">
                <a:solidFill>
                  <a:srgbClr val="800000"/>
                </a:solidFill>
              </a:rPr>
              <a:t>What am I harvesting now in my artful coaching mastery</a:t>
            </a:r>
          </a:p>
          <a:p>
            <a:pPr marL="1141413" lvl="1" indent="-331788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3000" b="1" i="1" dirty="0" smtClean="0">
              <a:solidFill>
                <a:srgbClr val="0000FF"/>
              </a:solidFill>
            </a:endParaRP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4000" b="1" kern="0" dirty="0" smtClean="0">
              <a:solidFill>
                <a:srgbClr val="FFFFFF"/>
              </a:solidFill>
            </a:endParaRPr>
          </a:p>
          <a:p>
            <a:pPr marL="1141413" lvl="1" indent="-331788" eaLnBrk="0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4000" b="1" kern="0" dirty="0" smtClean="0">
              <a:solidFill>
                <a:srgbClr val="FFFFFF"/>
              </a:solidFill>
            </a:endParaRPr>
          </a:p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4000" b="1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524932" y="1524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Keep In Touch!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524932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800000"/>
                </a:solidFill>
                <a:latin typeface="Arial"/>
                <a:cs typeface="Arial"/>
                <a:hlinkClick r:id="rId5"/>
              </a:rPr>
              <a:t>www.invitechange.com</a:t>
            </a:r>
            <a:r>
              <a:rPr lang="en-US" sz="4400" b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</a:p>
          <a:p>
            <a:pPr algn="ctr"/>
            <a:endParaRPr lang="en-US" sz="4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r>
              <a:rPr lang="en-US" sz="4400" b="1" dirty="0" smtClean="0">
                <a:solidFill>
                  <a:srgbClr val="800000"/>
                </a:solidFill>
                <a:latin typeface="Arial"/>
                <a:cs typeface="Arial"/>
              </a:rPr>
              <a:t>Thank </a:t>
            </a:r>
            <a:r>
              <a:rPr lang="en-US" sz="4400" b="1" dirty="0" smtClean="0">
                <a:solidFill>
                  <a:srgbClr val="800000"/>
                </a:solidFill>
                <a:latin typeface="Arial"/>
                <a:cs typeface="Arial"/>
              </a:rPr>
              <a:t>you!</a:t>
            </a:r>
          </a:p>
          <a:p>
            <a:pPr algn="ctr"/>
            <a:r>
              <a:rPr lang="en-US" sz="4000" b="1" dirty="0" smtClean="0">
                <a:solidFill>
                  <a:srgbClr val="614600"/>
                </a:solidFill>
                <a:latin typeface="Arial"/>
                <a:cs typeface="Arial"/>
                <a:hlinkClick r:id="rId6"/>
              </a:rPr>
              <a:t>Janet.Harvey@invitechange.com</a:t>
            </a:r>
            <a:r>
              <a:rPr lang="en-US" sz="4000" b="1" dirty="0" smtClean="0">
                <a:solidFill>
                  <a:srgbClr val="614600"/>
                </a:solidFill>
                <a:latin typeface="Arial"/>
                <a:cs typeface="Arial"/>
              </a:rPr>
              <a:t> </a:t>
            </a:r>
            <a:endParaRPr lang="en-US" sz="4000" b="1" dirty="0" smtClean="0">
              <a:solidFill>
                <a:srgbClr val="614600"/>
              </a:solidFill>
              <a:latin typeface="Arial"/>
              <a:cs typeface="Arial"/>
            </a:endParaRPr>
          </a:p>
          <a:p>
            <a:pPr algn="ctr"/>
            <a:endParaRPr lang="en-US" sz="4400" b="1" i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algn="ctr"/>
            <a:r>
              <a:rPr lang="en-US" sz="4400" b="1" i="1" dirty="0" smtClean="0">
                <a:solidFill>
                  <a:srgbClr val="660066"/>
                </a:solidFill>
                <a:latin typeface="Arial"/>
                <a:cs typeface="Arial"/>
              </a:rPr>
              <a:t>Live </a:t>
            </a:r>
            <a:r>
              <a:rPr lang="en-US" sz="4400" b="1" i="1" dirty="0" smtClean="0">
                <a:solidFill>
                  <a:srgbClr val="660066"/>
                </a:solidFill>
                <a:latin typeface="Arial"/>
                <a:cs typeface="Arial"/>
              </a:rPr>
              <a:t>Sovereign: Relationship Is A Courageous Act</a:t>
            </a:r>
            <a:endParaRPr lang="en-US" sz="4000" b="1" i="1" dirty="0">
              <a:solidFill>
                <a:srgbClr val="6600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70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38600" y="228600"/>
            <a:ext cx="4876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Potential…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…a combination of </a:t>
            </a:r>
            <a:r>
              <a:rPr lang="en-US" sz="2400" b="1" i="1" dirty="0" err="1" smtClean="0">
                <a:solidFill>
                  <a:srgbClr val="660066"/>
                </a:solidFill>
              </a:rPr>
              <a:t>potis</a:t>
            </a:r>
            <a:r>
              <a:rPr lang="en-US" sz="2400" b="1" dirty="0" smtClean="0">
                <a:solidFill>
                  <a:srgbClr val="FFFFFF"/>
                </a:solidFill>
              </a:rPr>
              <a:t>, able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plus </a:t>
            </a:r>
            <a:r>
              <a:rPr lang="en-US" sz="2400" b="1" i="1" dirty="0" err="1" smtClean="0">
                <a:solidFill>
                  <a:srgbClr val="660066"/>
                </a:solidFill>
              </a:rPr>
              <a:t>esse</a:t>
            </a:r>
            <a:r>
              <a:rPr lang="en-US" sz="2400" b="1" dirty="0" smtClean="0">
                <a:solidFill>
                  <a:srgbClr val="FFFFFF"/>
                </a:solidFill>
              </a:rPr>
              <a:t>, to be</a:t>
            </a:r>
          </a:p>
          <a:p>
            <a:pPr algn="ctr"/>
            <a:endParaRPr lang="en-US" sz="24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000090"/>
                </a:solidFill>
              </a:rPr>
              <a:t>to be able, to have authority and power to be effective in action</a:t>
            </a:r>
            <a:r>
              <a:rPr lang="en-US" i="1" dirty="0" smtClean="0"/>
              <a:t>.</a:t>
            </a:r>
            <a:r>
              <a:rPr lang="en-US" dirty="0" smtClean="0"/>
              <a:t> </a:t>
            </a:r>
          </a:p>
          <a:p>
            <a:pPr algn="ctr"/>
            <a:endParaRPr lang="en-US" dirty="0" smtClean="0"/>
          </a:p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Potential is a condition of having power that is potent and has not yet come into </a:t>
            </a:r>
            <a:r>
              <a:rPr lang="en-US" sz="2400" b="1" dirty="0" smtClean="0">
                <a:solidFill>
                  <a:srgbClr val="660066"/>
                </a:solidFill>
              </a:rPr>
              <a:t>being</a:t>
            </a:r>
            <a:endParaRPr lang="en-US" sz="2400" dirty="0" smtClean="0">
              <a:solidFill>
                <a:srgbClr val="660066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4347"/>
            <a:ext cx="3325195" cy="405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5899" y="4419600"/>
            <a:ext cx="79561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00000"/>
                </a:solidFill>
              </a:rPr>
              <a:t>What stops us from naturally expressing our full potency? </a:t>
            </a:r>
          </a:p>
          <a:p>
            <a:endParaRPr lang="en-US" dirty="0"/>
          </a:p>
          <a:p>
            <a:pPr algn="ctr"/>
            <a:r>
              <a:rPr lang="en-US" sz="3400" b="1" dirty="0">
                <a:solidFill>
                  <a:srgbClr val="000090"/>
                </a:solidFill>
              </a:rPr>
              <a:t>The sweet spot that inspires</a:t>
            </a:r>
            <a:r>
              <a:rPr lang="en-US" sz="3400" b="1" dirty="0" smtClean="0">
                <a:solidFill>
                  <a:srgbClr val="000090"/>
                </a:solidFill>
              </a:rPr>
              <a:t>!</a:t>
            </a:r>
            <a:endParaRPr lang="en-US" sz="3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6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4347"/>
            <a:ext cx="3325195" cy="405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5899" y="4678740"/>
            <a:ext cx="7956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660066"/>
                </a:solidFill>
              </a:rPr>
              <a:t>Based upon the work of Carl Rogers, an American psychologist who developed the “person-centered approach” to understand personality and human relationships</a:t>
            </a:r>
            <a:endParaRPr lang="en-US" sz="2200" i="1" dirty="0">
              <a:solidFill>
                <a:srgbClr val="660066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95670" y="304800"/>
            <a:ext cx="4767330" cy="507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rgbClr val="000090"/>
                </a:solidFill>
                <a:latin typeface="Arial"/>
                <a:cs typeface="Arial"/>
              </a:rPr>
              <a:t>Visible Above: </a:t>
            </a:r>
          </a:p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Results ~ Outcomes</a:t>
            </a:r>
          </a:p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Behaviors ~ Habits</a:t>
            </a:r>
          </a:p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rgbClr val="660066"/>
                </a:solidFill>
                <a:latin typeface="Arial"/>
                <a:cs typeface="Arial"/>
              </a:rPr>
              <a:t>Invisible Below:</a:t>
            </a:r>
          </a:p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chemeClr val="bg1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Arial"/>
                <a:cs typeface="Arial"/>
              </a:rPr>
              <a:t>Motivators ~ Biases</a:t>
            </a:r>
          </a:p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chemeClr val="bg1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Arial"/>
                <a:cs typeface="Arial"/>
              </a:rPr>
              <a:t>Personality ~ Beliefs</a:t>
            </a:r>
          </a:p>
          <a:p>
            <a:pPr algn="ctr">
              <a:spcBef>
                <a:spcPts val="1200"/>
              </a:spcBef>
            </a:pPr>
            <a:r>
              <a:rPr lang="en-US" sz="3000" b="1" dirty="0" smtClean="0">
                <a:solidFill>
                  <a:schemeClr val="bg1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Arial"/>
                <a:cs typeface="Arial"/>
              </a:rPr>
              <a:t>Essence ~ Values</a:t>
            </a:r>
            <a:endParaRPr lang="en-US" sz="3000" b="1" dirty="0" smtClean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sz="2800" dirty="0" smtClean="0">
              <a:latin typeface="Humanst521 BT"/>
            </a:endParaRPr>
          </a:p>
          <a:p>
            <a:pPr algn="r">
              <a:spcBef>
                <a:spcPct val="50000"/>
              </a:spcBef>
            </a:pPr>
            <a:endParaRPr lang="en-US" sz="280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370026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609600" y="0"/>
            <a:ext cx="8153399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Poll Question: </a:t>
            </a:r>
            <a:r>
              <a:rPr lang="en-US" sz="3400" b="1" i="1" dirty="0" smtClean="0">
                <a:solidFill>
                  <a:srgbClr val="000090"/>
                </a:solidFill>
                <a:latin typeface="Arial"/>
                <a:cs typeface="Arial"/>
              </a:rPr>
              <a:t>What statement best describes the degree of potential you express as a coach?</a:t>
            </a:r>
            <a:endParaRPr lang="en-US" sz="34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1" y="1770995"/>
            <a:ext cx="8699500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hangingPunct="0">
              <a:spcAft>
                <a:spcPts val="0"/>
              </a:spcAft>
              <a:buFont typeface="+mj-lt"/>
              <a:buAutoNum type="alphaLcParenR"/>
            </a:pP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I express my full potential </a:t>
            </a:r>
            <a:r>
              <a:rPr lang="en-US" sz="2800" b="1" dirty="0" smtClean="0">
                <a:solidFill>
                  <a:srgbClr val="800000"/>
                </a:solidFill>
                <a:latin typeface="Arial"/>
                <a:cs typeface="Arial"/>
              </a:rPr>
              <a:t>100% </a:t>
            </a: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of the time when coaching</a:t>
            </a:r>
          </a:p>
          <a:p>
            <a:pPr marL="514350" indent="-514350" hangingPunct="0">
              <a:spcAft>
                <a:spcPts val="0"/>
              </a:spcAft>
              <a:buFont typeface="+mj-lt"/>
              <a:buAutoNum type="alphaLcParenR"/>
            </a:pP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I express </a:t>
            </a:r>
            <a:r>
              <a:rPr lang="en-US" sz="2800" b="1" dirty="0" smtClean="0">
                <a:solidFill>
                  <a:srgbClr val="800000"/>
                </a:solidFill>
                <a:latin typeface="Arial"/>
                <a:cs typeface="Arial"/>
              </a:rPr>
              <a:t>75% </a:t>
            </a: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of my full potential when coaching</a:t>
            </a:r>
          </a:p>
          <a:p>
            <a:pPr marL="514350" indent="-514350" hangingPunct="0">
              <a:spcAft>
                <a:spcPts val="0"/>
              </a:spcAft>
              <a:buFont typeface="+mj-lt"/>
              <a:buAutoNum type="alphaLcParenR"/>
            </a:pP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I express </a:t>
            </a:r>
            <a:r>
              <a:rPr lang="en-US" sz="2800" b="1" dirty="0" smtClean="0">
                <a:solidFill>
                  <a:srgbClr val="800000"/>
                </a:solidFill>
                <a:latin typeface="Arial"/>
                <a:cs typeface="Arial"/>
              </a:rPr>
              <a:t>50%</a:t>
            </a: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 of my full potential when coaching</a:t>
            </a:r>
          </a:p>
          <a:p>
            <a:pPr marL="514350" indent="-514350" hangingPunct="0">
              <a:spcAft>
                <a:spcPts val="0"/>
              </a:spcAft>
              <a:buFont typeface="+mj-lt"/>
              <a:buAutoNum type="alphaLcParenR"/>
            </a:pP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I express </a:t>
            </a:r>
            <a:r>
              <a:rPr lang="en-US" sz="2800" b="1" dirty="0" smtClean="0">
                <a:solidFill>
                  <a:srgbClr val="800000"/>
                </a:solidFill>
                <a:latin typeface="Arial"/>
                <a:cs typeface="Arial"/>
              </a:rPr>
              <a:t>35% </a:t>
            </a: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or less of my full potential when coaching</a:t>
            </a:r>
          </a:p>
          <a:p>
            <a:pPr marL="514350" indent="-514350" hangingPunct="0">
              <a:spcAft>
                <a:spcPts val="0"/>
              </a:spcAft>
              <a:buFont typeface="+mj-lt"/>
              <a:buAutoNum type="alphaLcParenR"/>
            </a:pP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My </a:t>
            </a:r>
            <a:r>
              <a:rPr lang="en-US" sz="2800" b="1" dirty="0" smtClean="0">
                <a:solidFill>
                  <a:srgbClr val="800000"/>
                </a:solidFill>
                <a:latin typeface="Arial"/>
                <a:cs typeface="Arial"/>
              </a:rPr>
              <a:t>potential does not belong </a:t>
            </a:r>
            <a:r>
              <a:rPr lang="en-US" sz="2800" b="1" dirty="0" smtClean="0">
                <a:solidFill>
                  <a:srgbClr val="614600"/>
                </a:solidFill>
                <a:latin typeface="Arial"/>
                <a:cs typeface="Arial"/>
              </a:rPr>
              <a:t>in a coaching session</a:t>
            </a:r>
          </a:p>
        </p:txBody>
      </p:sp>
    </p:spTree>
    <p:extLst>
      <p:ext uri="{BB962C8B-B14F-4D97-AF65-F5344CB8AC3E}">
        <p14:creationId xmlns:p14="http://schemas.microsoft.com/office/powerpoint/2010/main" val="427447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53"/>
            <a:ext cx="9144000" cy="59925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524932" y="3048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  <a:t>Three Pillars: </a:t>
            </a:r>
            <a:br>
              <a:rPr lang="en-US" sz="4400" b="1" dirty="0" smtClean="0">
                <a:solidFill>
                  <a:srgbClr val="660066"/>
                </a:solidFill>
                <a:latin typeface="Arial"/>
                <a:cs typeface="Arial"/>
              </a:rPr>
            </a:br>
            <a:r>
              <a:rPr lang="en-US" sz="4000" b="1" dirty="0" smtClean="0">
                <a:solidFill>
                  <a:srgbClr val="660066"/>
                </a:solidFill>
                <a:latin typeface="Arial"/>
                <a:cs typeface="Arial"/>
              </a:rPr>
              <a:t>Generative Thriving</a:t>
            </a:r>
            <a:endParaRPr lang="en-US" sz="4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1447800"/>
            <a:ext cx="8915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 smtClean="0">
                <a:solidFill>
                  <a:srgbClr val="000090"/>
                </a:solidFill>
              </a:rPr>
              <a:t>Engaging </a:t>
            </a:r>
            <a:r>
              <a:rPr lang="en-US" sz="4000" b="1" kern="0" dirty="0" smtClean="0">
                <a:solidFill>
                  <a:srgbClr val="000090"/>
                </a:solidFill>
              </a:rPr>
              <a:t>from Wholeness liberates</a:t>
            </a:r>
          </a:p>
          <a:p>
            <a:pPr marL="684213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 smtClean="0">
                <a:solidFill>
                  <a:srgbClr val="000090"/>
                </a:solidFill>
              </a:rPr>
              <a:t>Coaching our </a:t>
            </a:r>
            <a:r>
              <a:rPr lang="en-US" sz="4000" b="1" i="1" kern="0" dirty="0" smtClean="0">
                <a:solidFill>
                  <a:srgbClr val="000090"/>
                </a:solidFill>
              </a:rPr>
              <a:t>relationship</a:t>
            </a:r>
            <a:r>
              <a:rPr lang="en-US" sz="4000" b="1" kern="0" dirty="0" smtClean="0">
                <a:solidFill>
                  <a:srgbClr val="000090"/>
                </a:solidFill>
              </a:rPr>
              <a:t> to emergence is </a:t>
            </a:r>
            <a:r>
              <a:rPr lang="en-US" sz="4000" b="1" kern="0" dirty="0" smtClean="0">
                <a:solidFill>
                  <a:srgbClr val="000090"/>
                </a:solidFill>
              </a:rPr>
              <a:t>generative</a:t>
            </a:r>
          </a:p>
          <a:p>
            <a:pPr marL="684213" lvl="0" indent="-331788" eaLnBrk="0" hangingPunct="0"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90"/>
                </a:solidFill>
              </a:rPr>
              <a:t>Revealing Essence strengthens Client </a:t>
            </a:r>
            <a:r>
              <a:rPr lang="en-US" sz="4000" b="1" kern="0" dirty="0" smtClean="0">
                <a:solidFill>
                  <a:srgbClr val="000090"/>
                </a:solidFill>
              </a:rPr>
              <a:t>Sovereignty</a:t>
            </a:r>
            <a:endParaRPr lang="en-US" sz="4000" b="1" kern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7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51"/>
            <a:ext cx="9144000" cy="603068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457200" y="114557"/>
            <a:ext cx="8229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660066"/>
                </a:solidFill>
                <a:latin typeface="Arial"/>
                <a:cs typeface="Arial"/>
              </a:rPr>
              <a:t>ICF Core Coaching Competencies</a:t>
            </a:r>
            <a:endParaRPr lang="en-US" sz="36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30867"/>
            <a:ext cx="8229600" cy="51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627"/>
            <a:ext cx="9144000" cy="5899821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457200" y="294793"/>
            <a:ext cx="8229600" cy="12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i="1" dirty="0" smtClean="0">
                <a:solidFill>
                  <a:srgbClr val="660066"/>
                </a:solidFill>
              </a:rPr>
              <a:t>From Do-Have-</a:t>
            </a:r>
            <a:r>
              <a:rPr lang="en-US" sz="4400" b="1" i="1" dirty="0" smtClean="0">
                <a:solidFill>
                  <a:srgbClr val="660066"/>
                </a:solidFill>
              </a:rPr>
              <a:t>Be…</a:t>
            </a:r>
            <a:br>
              <a:rPr lang="en-US" sz="4400" b="1" i="1" dirty="0" smtClean="0">
                <a:solidFill>
                  <a:srgbClr val="660066"/>
                </a:solidFill>
              </a:rPr>
            </a:br>
            <a:r>
              <a:rPr lang="en-US" sz="4400" b="1" i="1" dirty="0" smtClean="0">
                <a:solidFill>
                  <a:srgbClr val="660066"/>
                </a:solidFill>
              </a:rPr>
              <a:t>…</a:t>
            </a:r>
            <a:r>
              <a:rPr lang="en-US" sz="4400" b="1" dirty="0" smtClean="0">
                <a:solidFill>
                  <a:srgbClr val="000090"/>
                </a:solidFill>
              </a:rPr>
              <a:t>To </a:t>
            </a:r>
            <a:r>
              <a:rPr lang="en-US" sz="4400" b="1" dirty="0" smtClean="0">
                <a:solidFill>
                  <a:srgbClr val="000090"/>
                </a:solidFill>
              </a:rPr>
              <a:t>Be-Do-Have</a:t>
            </a:r>
            <a:endParaRPr lang="en-US" sz="4400" b="1" dirty="0">
              <a:solidFill>
                <a:srgbClr val="00009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971800" y="1752600"/>
            <a:ext cx="3432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u="sng" dirty="0" smtClean="0">
                <a:solidFill>
                  <a:schemeClr val="tx2"/>
                </a:solidFill>
                <a:latin typeface="Arial"/>
                <a:cs typeface="Arial"/>
              </a:rPr>
              <a:t>Essence</a:t>
            </a:r>
            <a:endParaRPr lang="en-US" sz="3200" b="1" u="sng" dirty="0">
              <a:solidFill>
                <a:schemeClr val="tx2"/>
              </a:solidFill>
              <a:latin typeface="Arial"/>
              <a:cs typeface="Arial"/>
            </a:endParaRPr>
          </a:p>
          <a:p>
            <a:pPr eaLnBrk="0" hangingPunct="0"/>
            <a:r>
              <a:rPr lang="en-US" dirty="0">
                <a:latin typeface="Arial"/>
                <a:cs typeface="Arial"/>
              </a:rPr>
              <a:t>Core </a:t>
            </a:r>
            <a:r>
              <a:rPr lang="en-US" dirty="0" smtClean="0">
                <a:latin typeface="Arial"/>
                <a:cs typeface="Arial"/>
              </a:rPr>
              <a:t>of my being; </a:t>
            </a:r>
            <a:r>
              <a:rPr lang="en-US" dirty="0">
                <a:latin typeface="Arial"/>
                <a:cs typeface="Arial"/>
              </a:rPr>
              <a:t>who I am; the unalterable ME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95600" y="3200400"/>
            <a:ext cx="403860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u="sng" dirty="0" smtClean="0">
                <a:solidFill>
                  <a:srgbClr val="1F497D"/>
                </a:solidFill>
                <a:latin typeface="Arial"/>
                <a:cs typeface="Arial"/>
              </a:rPr>
              <a:t>Pathway</a:t>
            </a:r>
            <a:r>
              <a:rPr lang="en-US" sz="2800" b="1" u="sng" dirty="0" smtClean="0">
                <a:latin typeface="Arial"/>
                <a:cs typeface="Arial"/>
              </a:rPr>
              <a:t> </a:t>
            </a:r>
            <a:endParaRPr lang="en-US" sz="3200" b="1" u="sng" dirty="0">
              <a:latin typeface="Arial"/>
              <a:cs typeface="Arial"/>
            </a:endParaRPr>
          </a:p>
          <a:p>
            <a:pPr eaLnBrk="0" hangingPunct="0"/>
            <a:r>
              <a:rPr lang="en-US" dirty="0">
                <a:latin typeface="Arial"/>
                <a:cs typeface="Arial"/>
              </a:rPr>
              <a:t>What I DO that </a:t>
            </a:r>
            <a:r>
              <a:rPr lang="en-US" dirty="0" smtClean="0">
                <a:latin typeface="Arial"/>
                <a:cs typeface="Arial"/>
              </a:rPr>
              <a:t>ignites and inspires our Essence to express each moment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95600" y="4662488"/>
            <a:ext cx="56388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u="sng" dirty="0">
                <a:solidFill>
                  <a:srgbClr val="800000"/>
                </a:solidFill>
                <a:latin typeface="Arial"/>
                <a:cs typeface="Arial"/>
              </a:rPr>
              <a:t>A rich and fulfilling life</a:t>
            </a:r>
            <a:endParaRPr lang="en-US" sz="3200" b="1" u="sng" dirty="0">
              <a:solidFill>
                <a:srgbClr val="800000"/>
              </a:solidFill>
              <a:latin typeface="Arial"/>
              <a:cs typeface="Arial"/>
            </a:endParaRPr>
          </a:p>
          <a:p>
            <a:pPr eaLnBrk="0" hangingPunct="0"/>
            <a:r>
              <a:rPr lang="en-US" dirty="0">
                <a:latin typeface="Arial"/>
                <a:cs typeface="Arial"/>
              </a:rPr>
              <a:t>What I </a:t>
            </a:r>
            <a:r>
              <a:rPr lang="en-US" u="sng" dirty="0">
                <a:latin typeface="Arial"/>
                <a:cs typeface="Arial"/>
              </a:rPr>
              <a:t>want</a:t>
            </a:r>
            <a:r>
              <a:rPr lang="en-US" dirty="0">
                <a:latin typeface="Arial"/>
                <a:cs typeface="Arial"/>
              </a:rPr>
              <a:t>!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914400" y="1600200"/>
            <a:ext cx="1755775" cy="1319213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600"/>
              </a:spcBef>
              <a:spcAft>
                <a:spcPts val="1200"/>
              </a:spcAft>
            </a:pPr>
            <a:r>
              <a:rPr lang="en-US" sz="2000" b="1" dirty="0">
                <a:latin typeface="Papyrus" charset="0"/>
              </a:rPr>
              <a:t>BE</a:t>
            </a:r>
            <a:endParaRPr sz="1000" b="1" u="sng" noProof="1">
              <a:latin typeface="Times" charset="0"/>
            </a:endParaRPr>
          </a:p>
          <a:p>
            <a:pPr eaLnBrk="0" hangingPunct="0"/>
            <a:endParaRPr lang="en-US" sz="1200" dirty="0">
              <a:latin typeface="Times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1143000" y="3200400"/>
            <a:ext cx="1576388" cy="9207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2 w 21600"/>
              <a:gd name="T13" fmla="*/ 5400 h 21600"/>
              <a:gd name="T14" fmla="*/ 18903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600"/>
              </a:spcBef>
              <a:spcAft>
                <a:spcPts val="1200"/>
              </a:spcAft>
            </a:pPr>
            <a:r>
              <a:rPr lang="en-US" sz="2000" b="1">
                <a:latin typeface="Papyrus" charset="0"/>
              </a:rPr>
              <a:t>DO</a:t>
            </a:r>
            <a:endParaRPr sz="1000" b="1" u="sng" noProof="1">
              <a:latin typeface="Times" charset="0"/>
            </a:endParaRPr>
          </a:p>
          <a:p>
            <a:pPr eaLnBrk="0" hangingPunct="0"/>
            <a:endParaRPr lang="en-US" sz="1200">
              <a:latin typeface="Times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066800" y="4648200"/>
            <a:ext cx="1597025" cy="990600"/>
          </a:xfrm>
          <a:prstGeom prst="vertic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tIns="91440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0"/>
              </a:spcBef>
              <a:spcAft>
                <a:spcPts val="1200"/>
              </a:spcAft>
            </a:pPr>
            <a:r>
              <a:rPr lang="en-US" sz="2000" b="1">
                <a:latin typeface="Papyrus" charset="0"/>
              </a:rPr>
              <a:t>HAVE</a:t>
            </a:r>
            <a:endParaRPr sz="1000" b="1" u="sng" noProof="1">
              <a:latin typeface="Times" charset="0"/>
            </a:endParaRPr>
          </a:p>
          <a:p>
            <a:pPr eaLnBrk="0" hangingPunct="0"/>
            <a:endParaRPr lang="en-US" sz="1200">
              <a:latin typeface="Times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620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0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0" descr="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627"/>
            <a:ext cx="9144000" cy="5950895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5516585" y="701886"/>
            <a:ext cx="3690640" cy="517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rgbClr val="660066"/>
                </a:solidFill>
                <a:latin typeface="Verdana"/>
                <a:cs typeface="Verdana"/>
              </a:rPr>
              <a:t>Key to Quality of </a:t>
            </a:r>
            <a:r>
              <a:rPr lang="en-US" sz="4000" b="1" dirty="0" smtClean="0">
                <a:solidFill>
                  <a:srgbClr val="660066"/>
                </a:solidFill>
                <a:latin typeface="Verdana"/>
                <a:cs typeface="Verdana"/>
              </a:rPr>
              <a:t>Life?</a:t>
            </a:r>
          </a:p>
          <a:p>
            <a:pPr algn="ctr"/>
            <a:endParaRPr lang="en-US" sz="4000" b="1" dirty="0">
              <a:solidFill>
                <a:srgbClr val="660066"/>
              </a:solidFill>
              <a:latin typeface="Verdana"/>
              <a:cs typeface="Verdana"/>
            </a:endParaRPr>
          </a:p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Verdana"/>
                <a:cs typeface="Verdana"/>
              </a:rPr>
              <a:t>Living through the Authentic Self</a:t>
            </a:r>
            <a:endParaRPr lang="en-US" sz="4000" b="1" dirty="0">
              <a:solidFill>
                <a:srgbClr val="660066"/>
              </a:solidFill>
              <a:latin typeface="Verdana"/>
              <a:cs typeface="Verdana"/>
            </a:endParaRP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507999"/>
            <a:ext cx="5281254" cy="54316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 algn="l"/>
            <a:fld id="{A01D6AB2-64B3-DE46-B852-6B591EE49AE9}" type="slidenum">
              <a:rPr lang="en-US" smtClean="0"/>
              <a:pPr algn="l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Custom 1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4163</TotalTime>
  <Words>915</Words>
  <Application>Microsoft Macintosh PowerPoint</Application>
  <PresentationFormat>On-screen Show (4:3)</PresentationFormat>
  <Paragraphs>175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Invite Change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&amp; Team Coaching</dc:title>
  <dc:subject>Advanced Skills Training in Coaching Groups &amp; Teams</dc:subject>
  <dc:creator>Janet Harvey</dc:creator>
  <cp:lastModifiedBy>Janet Harvey</cp:lastModifiedBy>
  <cp:revision>127</cp:revision>
  <cp:lastPrinted>2013-05-05T19:42:00Z</cp:lastPrinted>
  <dcterms:created xsi:type="dcterms:W3CDTF">2014-08-05T17:22:32Z</dcterms:created>
  <dcterms:modified xsi:type="dcterms:W3CDTF">2014-08-22T16:22:26Z</dcterms:modified>
</cp:coreProperties>
</file>